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9" r:id="rId3"/>
    <p:sldId id="260" r:id="rId4"/>
    <p:sldId id="261" r:id="rId5"/>
    <p:sldId id="262" r:id="rId6"/>
    <p:sldId id="326" r:id="rId7"/>
    <p:sldId id="264" r:id="rId8"/>
    <p:sldId id="265" r:id="rId9"/>
    <p:sldId id="266" r:id="rId10"/>
    <p:sldId id="267" r:id="rId11"/>
    <p:sldId id="268" r:id="rId12"/>
    <p:sldId id="275" r:id="rId13"/>
    <p:sldId id="276" r:id="rId14"/>
    <p:sldId id="269" r:id="rId15"/>
    <p:sldId id="271" r:id="rId16"/>
    <p:sldId id="273" r:id="rId17"/>
    <p:sldId id="274" r:id="rId18"/>
    <p:sldId id="305" r:id="rId19"/>
    <p:sldId id="306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16" r:id="rId32"/>
    <p:sldId id="308" r:id="rId33"/>
    <p:sldId id="309" r:id="rId34"/>
    <p:sldId id="310" r:id="rId35"/>
    <p:sldId id="311" r:id="rId36"/>
    <p:sldId id="272" r:id="rId37"/>
    <p:sldId id="312" r:id="rId38"/>
    <p:sldId id="313" r:id="rId39"/>
    <p:sldId id="314" r:id="rId40"/>
    <p:sldId id="315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317" r:id="rId56"/>
    <p:sldId id="327" r:id="rId57"/>
    <p:sldId id="291" r:id="rId58"/>
    <p:sldId id="292" r:id="rId59"/>
    <p:sldId id="328" r:id="rId60"/>
    <p:sldId id="318" r:id="rId61"/>
    <p:sldId id="319" r:id="rId62"/>
    <p:sldId id="325" r:id="rId63"/>
    <p:sldId id="320" r:id="rId64"/>
    <p:sldId id="322" r:id="rId65"/>
    <p:sldId id="323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1">
          <p15:clr>
            <a:srgbClr val="A4A3A4"/>
          </p15:clr>
        </p15:guide>
        <p15:guide id="2" orient="horz" pos="-512">
          <p15:clr>
            <a:srgbClr val="A4A3A4"/>
          </p15:clr>
        </p15:guide>
        <p15:guide id="3" orient="horz" pos="3065">
          <p15:clr>
            <a:srgbClr val="A4A3A4"/>
          </p15:clr>
        </p15:guide>
        <p15:guide id="4" orient="horz" pos="1984">
          <p15:clr>
            <a:srgbClr val="A4A3A4"/>
          </p15:clr>
        </p15:guide>
        <p15:guide id="5" orient="horz" pos="400">
          <p15:clr>
            <a:srgbClr val="A4A3A4"/>
          </p15:clr>
        </p15:guide>
        <p15:guide id="6" orient="horz" pos="16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2969">
          <p15:clr>
            <a:srgbClr val="A4A3A4"/>
          </p15:clr>
        </p15:guide>
        <p15:guide id="9" pos="5568">
          <p15:clr>
            <a:srgbClr val="A4A3A4"/>
          </p15:clr>
        </p15:guide>
        <p15:guide id="10" pos="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81"/>
    <p:restoredTop sz="94694"/>
  </p:normalViewPr>
  <p:slideViewPr>
    <p:cSldViewPr snapToObjects="1">
      <p:cViewPr varScale="1">
        <p:scale>
          <a:sx n="150" d="100"/>
          <a:sy n="150" d="100"/>
        </p:scale>
        <p:origin x="160" y="352"/>
      </p:cViewPr>
      <p:guideLst>
        <p:guide orient="horz" pos="3161"/>
        <p:guide orient="horz" pos="-512"/>
        <p:guide orient="horz" pos="3065"/>
        <p:guide orient="horz" pos="1984"/>
        <p:guide orient="horz" pos="400"/>
        <p:guide orient="horz" pos="16"/>
        <p:guide orient="horz" pos="544"/>
        <p:guide orient="horz" pos="2969"/>
        <p:guide pos="5568"/>
        <p:guide pos="2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4B9ED-9926-AA49-8086-75BD65493B99}" type="datetimeFigureOut">
              <a:rPr lang="en-US" smtClean="0"/>
              <a:t>11/10/25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D68D3-7CAB-724A-AC39-4E62AB0EF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489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EC6FA-03DB-3341-9B66-6E978F60E5A9}" type="datetimeFigureOut">
              <a:rPr lang="en-US" smtClean="0"/>
              <a:t>11/10/25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D50AF-F628-504F-B99D-05BB4C0BF7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25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3ffec17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3ffec17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4789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c4c313a3a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5" name="Google Shape;985;g1c4c313a3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495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c4a8a155f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g1c4a8a155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559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c4c313a3a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g1c4c313a3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245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c4c313a3a_0_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871" name="Google Shape;871;g1c4c313a3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99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c4c313a3a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882" name="Google Shape;882;g1c4c313a3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87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c4c313a3a_0_1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894" name="Google Shape;894;g1c4c313a3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110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c4c313a3a_0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07" name="Google Shape;907;g1c4c313a3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896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c4c313a3a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16" name="Google Shape;916;g1c4c313a3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262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c4c313a3a_0_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27" name="Google Shape;927;g1c4c313a3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771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c4c313a3a_0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38" name="Google Shape;938;g1c4c313a3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574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3ffec17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c3ffec17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613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c4c313a3a_0_2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50" name="Google Shape;950;g1c4c313a3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6597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c4c313a3a_0_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64" name="Google Shape;964;g1c4c313a3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517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3ffec17e_0_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1c3ffec17e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75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c3ffec17e_0_3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g1c3ffec17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545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3ffec17e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g1c3ffec17e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935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c3ffec17e_0_5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1c3ffec17e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823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3ffec17e_0_5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g1c3ffec17e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677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3ffec17e_0_5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g1c3ffec17e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777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3ffec17e_0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g1c3ffec17e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660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c3ffec17e_0_6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8" name="Google Shape;408;g1c3ffec17e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77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c3ffec1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c3ffec1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353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c3ffec17e_0_6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g1c3ffec17e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50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c3ffec17e_0_6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g1c3ffec17e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363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c3ffec17e_0_7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g1c3ffec17e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426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c3ffec17e_0_7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g1c3ffec17e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97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c3ffec17e_0_8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g1c3ffec17e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850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c3ffec17e_0_8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9" name="Google Shape;609;g1c3ffec17e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874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c3ffec17e_0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c3ffec17e_0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18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c3ffec17e_0_9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g1c3ffec17e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0422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c3ffec17e_0_9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g1c3ffec17e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605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c3ffec17e_0_10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g1c3ffec17e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526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3ffec17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3ffec17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964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c3ffec17e_0_5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9" name="Google Shape;769;g1c3ffec17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177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c3ffec17e_0_12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4" name="Google Shape;774;g1c3ffec17e_0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734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c3ffec17e_0_12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9" name="Google Shape;779;g1c3ffec17e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626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c3ffec17e_0_1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g1c3ffec17e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366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c3ffec17e_0_1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g1c3ffec17e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59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3ffec17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1c3ffec17e_0_1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latin typeface="Arial"/>
                <a:ea typeface="Arial"/>
                <a:cs typeface="Arial"/>
                <a:sym typeface="Arial"/>
              </a:rPr>
              <a:t>If you’ll tolerate the analogy…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3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3ffec17e_0_1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1c3ffec17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91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3ffec17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3ffec17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02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3ffec17e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c3ffec17e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01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c4c313a3a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8" name="Google Shape;978;g1c4c313a3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0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2508" y="2044981"/>
            <a:ext cx="5000492" cy="1102519"/>
          </a:xfrm>
        </p:spPr>
        <p:txBody>
          <a:bodyPr anchor="b"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2508" y="3212576"/>
            <a:ext cx="5000492" cy="73847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762508" y="4746779"/>
            <a:ext cx="5000492" cy="238125"/>
          </a:xfrm>
        </p:spPr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87129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Blank">
  <p:cSld name="Default - 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l="38643" r="50441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446291" y="4858345"/>
            <a:ext cx="2406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50" tIns="24550" rIns="24550" bIns="24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594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- 2 Column">
  <p:cSld name="Title &amp; Bullets - 2 Colum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571750"/>
            <a:ext cx="8458199" cy="628650"/>
          </a:xfrm>
        </p:spPr>
        <p:txBody>
          <a:bodyPr anchor="b">
            <a:normAutofit/>
          </a:bodyPr>
          <a:lstStyle>
            <a:lvl1pPr algn="l">
              <a:defRPr sz="26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3200401"/>
            <a:ext cx="8458199" cy="51435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863600"/>
            <a:ext cx="4114800" cy="37310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63600"/>
            <a:ext cx="4191000" cy="37310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776286"/>
            <a:ext cx="4116388" cy="652463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28750"/>
            <a:ext cx="4116388" cy="31658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76287"/>
            <a:ext cx="4117975" cy="6524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28750"/>
            <a:ext cx="4117975" cy="31658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04787"/>
            <a:ext cx="30845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879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1" y="1076326"/>
            <a:ext cx="3084513" cy="351829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600450"/>
            <a:ext cx="84582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261841"/>
            <a:ext cx="8458200" cy="333860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025503"/>
            <a:ext cx="84582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3887"/>
            <a:ext cx="8458200" cy="45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863599"/>
            <a:ext cx="8458200" cy="3613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4713288"/>
            <a:ext cx="8001000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 dirty="0"/>
              <a:t>Presenter &lt;address@genome.wustl.edu&gt;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none">
          <a:solidFill>
            <a:schemeClr val="tx1"/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8426" y="1809750"/>
            <a:ext cx="5000492" cy="1102519"/>
          </a:xfrm>
        </p:spPr>
        <p:txBody>
          <a:bodyPr/>
          <a:lstStyle/>
          <a:p>
            <a:r>
              <a:rPr lang="en-US" dirty="0"/>
              <a:t>Alignment concepts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4A5F57-D866-0445-8A61-CD2755A41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8426" y="2800350"/>
            <a:ext cx="5665574" cy="1509639"/>
          </a:xfrm>
        </p:spPr>
        <p:txBody>
          <a:bodyPr>
            <a:noAutofit/>
          </a:bodyPr>
          <a:lstStyle/>
          <a:p>
            <a:r>
              <a:rPr lang="en-US" sz="1600" dirty="0"/>
              <a:t>Felicia Gomez, PhD</a:t>
            </a:r>
          </a:p>
          <a:p>
            <a:r>
              <a:rPr lang="en-US" sz="1600" dirty="0"/>
              <a:t>Assistant Professor</a:t>
            </a:r>
          </a:p>
          <a:p>
            <a:r>
              <a:rPr lang="en-US" sz="1600" dirty="0"/>
              <a:t>Washington University in Saint Louis  </a:t>
            </a:r>
          </a:p>
          <a:p>
            <a:endParaRPr lang="en-US" sz="1600" dirty="0"/>
          </a:p>
          <a:p>
            <a:r>
              <a:rPr lang="en-US" sz="1600" dirty="0"/>
              <a:t>11/11/2025 – Advanced Sequencing Technologies and Applications </a:t>
            </a:r>
          </a:p>
          <a:p>
            <a:r>
              <a:rPr lang="en-US" sz="1600" dirty="0"/>
              <a:t>Cold Spring Harbor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7"/>
          <p:cNvPicPr preferRelativeResize="0"/>
          <p:nvPr/>
        </p:nvPicPr>
        <p:blipFill rotWithShape="1">
          <a:blip r:embed="rId3">
            <a:alphaModFix/>
          </a:blip>
          <a:srcRect l="38643" r="50441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1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8"/>
          <p:cNvPicPr preferRelativeResize="0"/>
          <p:nvPr/>
        </p:nvPicPr>
        <p:blipFill rotWithShape="1">
          <a:blip r:embed="rId3">
            <a:alphaModFix/>
          </a:blip>
          <a:srcRect l="38643" r="50441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8"/>
          <p:cNvPicPr preferRelativeResize="0"/>
          <p:nvPr/>
        </p:nvPicPr>
        <p:blipFill rotWithShape="1">
          <a:blip r:embed="rId4">
            <a:alphaModFix/>
          </a:blip>
          <a:srcRect b="4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16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>
            <a:spLocks noGrp="1"/>
          </p:cNvSpPr>
          <p:nvPr>
            <p:ph type="title"/>
          </p:nvPr>
        </p:nvSpPr>
        <p:spPr>
          <a:xfrm>
            <a:off x="302259" y="-184983"/>
            <a:ext cx="8760938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Best case scenario</a:t>
            </a:r>
            <a:r>
              <a:rPr lang="en" sz="2400" dirty="0"/>
              <a:t>: an error-free sequencing technology</a:t>
            </a:r>
            <a:endParaRPr sz="2400" dirty="0"/>
          </a:p>
        </p:txBody>
      </p:sp>
      <p:sp>
        <p:nvSpPr>
          <p:cNvPr id="272" name="Google Shape;272;p49"/>
          <p:cNvSpPr/>
          <p:nvPr/>
        </p:nvSpPr>
        <p:spPr>
          <a:xfrm>
            <a:off x="71438" y="3877717"/>
            <a:ext cx="9001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6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Computers are rather good at finding </a:t>
            </a:r>
            <a:r>
              <a:rPr lang="en" sz="2600" b="1" i="1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exact</a:t>
            </a:r>
            <a:r>
              <a:rPr lang="en" sz="26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matches.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6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Google.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5" y="2289403"/>
            <a:ext cx="1687800" cy="9522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cxnSp>
        <p:nvCxnSpPr>
          <p:cNvPr id="274" name="Google Shape;274;p49"/>
          <p:cNvCxnSpPr/>
          <p:nvPr/>
        </p:nvCxnSpPr>
        <p:spPr>
          <a:xfrm rot="10800000">
            <a:off x="991195" y="2089540"/>
            <a:ext cx="0" cy="174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75" name="Google Shape;275;p49"/>
          <p:cNvCxnSpPr/>
          <p:nvPr/>
        </p:nvCxnSpPr>
        <p:spPr>
          <a:xfrm rot="10800000">
            <a:off x="1807811" y="2763004"/>
            <a:ext cx="313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76" name="Google Shape;276;p49"/>
          <p:cNvSpPr/>
          <p:nvPr/>
        </p:nvSpPr>
        <p:spPr>
          <a:xfrm>
            <a:off x="2146986" y="2446752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49"/>
          <p:cNvSpPr/>
          <p:nvPr/>
        </p:nvSpPr>
        <p:spPr>
          <a:xfrm>
            <a:off x="208559" y="1324960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8" name="Google Shape;278;p49"/>
          <p:cNvCxnSpPr/>
          <p:nvPr/>
        </p:nvCxnSpPr>
        <p:spPr>
          <a:xfrm rot="10800000">
            <a:off x="3723738" y="2765971"/>
            <a:ext cx="313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79" name="Google Shape;279;p49"/>
          <p:cNvSpPr/>
          <p:nvPr/>
        </p:nvSpPr>
        <p:spPr>
          <a:xfrm>
            <a:off x="6063258" y="1622520"/>
            <a:ext cx="2750400" cy="18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TACCTCCAGGGGGCATCCTCCCCCCCA</a:t>
            </a:r>
            <a:r>
              <a:rPr lang="en" sz="1200" b="0" i="0" u="none" strike="noStrike" cap="none" dirty="0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CAATCGTAGCCCCTGGCACTACCTATGTGTGTCAATTCGGAGAGAGAGAGATTCACGAAAAAAAAGT</a:t>
            </a:r>
            <a:r>
              <a:rPr lang="en" sz="1200" b="0" i="0" u="none" strike="noStrike" cap="none" dirty="0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CTAGGATACACACATTCGGCTACAGATACCAAAAAAAAAAAAAAAAAAATTTTCACCATTGAGGCACCACCTTCTCGTCGCTGCGTCGCTCTGCTCGCTTCGGCTAAAAA</a:t>
            </a:r>
            <a:r>
              <a:rPr lang="en" sz="1200" b="0" i="0" u="none" strike="noStrike" cap="none" dirty="0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ACATTCGGCTACAGATACCAAAAAAA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0" name="Google Shape;280;p49"/>
          <p:cNvCxnSpPr/>
          <p:nvPr/>
        </p:nvCxnSpPr>
        <p:spPr>
          <a:xfrm rot="10800000">
            <a:off x="5527535" y="2765971"/>
            <a:ext cx="313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81" name="Google Shape;281;p49"/>
          <p:cNvSpPr/>
          <p:nvPr/>
        </p:nvSpPr>
        <p:spPr>
          <a:xfrm>
            <a:off x="4184641" y="2561704"/>
            <a:ext cx="1178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7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Aligner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32F49-D697-BF45-8CDD-420EDBDECEC6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73769790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Reality check. </a:t>
            </a:r>
            <a:r>
              <a:rPr lang="en" sz="2400" dirty="0"/>
              <a:t>Errors happen. Frequently. </a:t>
            </a:r>
            <a:endParaRPr sz="2400" dirty="0"/>
          </a:p>
        </p:txBody>
      </p:sp>
      <p:sp>
        <p:nvSpPr>
          <p:cNvPr id="287" name="Google Shape;287;p50"/>
          <p:cNvSpPr/>
          <p:nvPr/>
        </p:nvSpPr>
        <p:spPr>
          <a:xfrm>
            <a:off x="0" y="3760244"/>
            <a:ext cx="90012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1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“Fuzzy” matching is much more computationally expensive.</a:t>
            </a:r>
            <a:endParaRPr sz="32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1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Google’s “Did you mean...”</a:t>
            </a:r>
            <a:endParaRPr sz="3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69B2E8-CA74-C7E4-8547-656120E73B9F}"/>
              </a:ext>
            </a:extLst>
          </p:cNvPr>
          <p:cNvGrpSpPr/>
          <p:nvPr/>
        </p:nvGrpSpPr>
        <p:grpSpPr>
          <a:xfrm>
            <a:off x="161517" y="1200150"/>
            <a:ext cx="8670783" cy="2001739"/>
            <a:chOff x="142875" y="1519181"/>
            <a:chExt cx="8670783" cy="2001739"/>
          </a:xfrm>
        </p:grpSpPr>
        <p:pic>
          <p:nvPicPr>
            <p:cNvPr id="288" name="Google Shape;288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2875" y="2289403"/>
              <a:ext cx="1687800" cy="952200"/>
            </a:xfrm>
            <a:prstGeom prst="rect">
              <a:avLst/>
            </a:prstGeom>
            <a:noFill/>
            <a:ln>
              <a:noFill/>
            </a:ln>
            <a:effectLst>
              <a:reflection stA="50000" endPos="40000" fadeDir="5400012" sy="-100000" algn="bl" rotWithShape="0"/>
            </a:effectLst>
          </p:spPr>
        </p:pic>
        <p:cxnSp>
          <p:nvCxnSpPr>
            <p:cNvPr id="289" name="Google Shape;289;p50"/>
            <p:cNvCxnSpPr/>
            <p:nvPr/>
          </p:nvCxnSpPr>
          <p:spPr>
            <a:xfrm rot="10800000">
              <a:off x="991195" y="2089540"/>
              <a:ext cx="0" cy="174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  <p:cxnSp>
          <p:nvCxnSpPr>
            <p:cNvPr id="290" name="Google Shape;290;p50"/>
            <p:cNvCxnSpPr/>
            <p:nvPr/>
          </p:nvCxnSpPr>
          <p:spPr>
            <a:xfrm rot="10800000">
              <a:off x="1807811" y="2763004"/>
              <a:ext cx="313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  <p:sp>
          <p:nvSpPr>
            <p:cNvPr id="291" name="Google Shape;291;p50"/>
            <p:cNvSpPr/>
            <p:nvPr/>
          </p:nvSpPr>
          <p:spPr>
            <a:xfrm>
              <a:off x="2204529" y="2640973"/>
              <a:ext cx="1441500" cy="2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5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500" b="0" i="0" u="none" strike="noStrike" cap="none" dirty="0">
                  <a:solidFill>
                    <a:srgbClr val="B51A00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r>
                <a:rPr lang="en" sz="15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endParaRPr sz="9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250243" y="1519181"/>
              <a:ext cx="1473300" cy="2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5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ATTCGAAACA</a:t>
              </a:r>
              <a:endParaRPr sz="9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3" name="Google Shape;293;p50"/>
            <p:cNvCxnSpPr/>
            <p:nvPr/>
          </p:nvCxnSpPr>
          <p:spPr>
            <a:xfrm rot="10800000">
              <a:off x="3723738" y="2765971"/>
              <a:ext cx="313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  <p:sp>
          <p:nvSpPr>
            <p:cNvPr id="294" name="Google Shape;294;p50"/>
            <p:cNvSpPr/>
            <p:nvPr/>
          </p:nvSpPr>
          <p:spPr>
            <a:xfrm>
              <a:off x="6063258" y="1622520"/>
              <a:ext cx="2750400" cy="18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TACCTCCAGGGGGCATCCTCCCCCCCA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200" b="0" i="0" u="sng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r>
                <a:rPr lang="en" sz="12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CAATCGTAGCCCCTGGCACTACCTATGTGTGTCAATTCGGAGAGAGAGAG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200" b="0" i="0" u="sng" strike="noStrike" cap="none" dirty="0">
                  <a:solidFill>
                    <a:srgbClr val="FEC700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r>
                <a:rPr lang="en" sz="12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AAAAAGTGCTACAGATACCACTAGGATACACACATTCGGCTACAGATACCAAAAAAAAAAAAAAAAAAATTTTCACCATTGAGGCACCACCTTCTCGTCGCTGCGTCGCTCTGCTCGCGGCTAAAAA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200" b="0" i="0" u="sng" strike="noStrike" cap="none" dirty="0">
                  <a:solidFill>
                    <a:srgbClr val="669C35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r>
                <a:rPr lang="en" sz="12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ACATTCGGCTACAGATACCAAAATTT</a:t>
              </a:r>
              <a:endParaRPr sz="9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5" name="Google Shape;295;p50"/>
            <p:cNvSpPr/>
            <p:nvPr/>
          </p:nvSpPr>
          <p:spPr>
            <a:xfrm>
              <a:off x="4184641" y="2561704"/>
              <a:ext cx="11781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2700" b="0" i="0" u="sng" strike="noStrike" cap="none" dirty="0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Aligner</a:t>
              </a:r>
              <a:endParaRPr sz="900" dirty="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296" name="Google Shape;296;p50"/>
            <p:cNvCxnSpPr/>
            <p:nvPr/>
          </p:nvCxnSpPr>
          <p:spPr>
            <a:xfrm rot="10800000">
              <a:off x="5476338" y="2765971"/>
              <a:ext cx="313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4CE7F2-955F-4C4B-B328-4ACE084D42A1}"/>
              </a:ext>
            </a:extLst>
          </p:cNvPr>
          <p:cNvSpPr txBox="1"/>
          <p:nvPr/>
        </p:nvSpPr>
        <p:spPr>
          <a:xfrm>
            <a:off x="-43371" y="4930941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9643568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FD1B9-0773-6743-B534-32D8A404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350"/>
            <a:ext cx="6464110" cy="46585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ADF7A-0E0D-DB41-AAEE-52FC15625BFC}"/>
              </a:ext>
            </a:extLst>
          </p:cNvPr>
          <p:cNvSpPr/>
          <p:nvPr/>
        </p:nvSpPr>
        <p:spPr>
          <a:xfrm>
            <a:off x="2362200" y="666750"/>
            <a:ext cx="5029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1B07B-EABF-CE44-BCEC-CB12E22C59F4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13609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BBAC3-8CB4-0048-87C0-CB91DC10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1350"/>
            <a:ext cx="8229600" cy="386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38BB8-98FB-1845-95C0-8D4D6A964386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429076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CD5DB-0167-B548-9DFE-86FEBA53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7167"/>
            <a:ext cx="6502400" cy="4596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326D0-1C0B-7546-BDA3-BE8000289110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5505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386F6-825A-EF4D-BAB1-7C72385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4446"/>
            <a:ext cx="5744290" cy="4552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FA07EF-9CEF-F642-8E62-BED59C56441C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83535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/>
          <p:nvPr/>
        </p:nvSpPr>
        <p:spPr>
          <a:xfrm>
            <a:off x="392850" y="2857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1" dirty="0">
                <a:latin typeface="Economica"/>
                <a:ea typeface="Economica"/>
                <a:cs typeface="Economica"/>
                <a:sym typeface="Economica"/>
              </a:rPr>
              <a:t>Global</a:t>
            </a:r>
            <a:r>
              <a:rPr lang="en" sz="4000" dirty="0">
                <a:latin typeface="Economica"/>
                <a:ea typeface="Economica"/>
                <a:cs typeface="Economica"/>
                <a:sym typeface="Economica"/>
              </a:rPr>
              <a:t>: Needleman-Wunsch algorithm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1" dirty="0">
                <a:latin typeface="Economica"/>
                <a:ea typeface="Economica"/>
                <a:cs typeface="Economica"/>
                <a:sym typeface="Economica"/>
              </a:rPr>
              <a:t>Local</a:t>
            </a:r>
            <a:r>
              <a:rPr lang="en" sz="4000" dirty="0">
                <a:latin typeface="Economica"/>
                <a:ea typeface="Economica"/>
                <a:cs typeface="Economica"/>
                <a:sym typeface="Economica"/>
              </a:rPr>
              <a:t>: Smith-Waterman algorithm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81" name="Google Shape;981;p89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60795"/>
            <a:ext cx="5844300" cy="19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89" descr="Untitled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00" y="2774433"/>
            <a:ext cx="4325926" cy="20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80AEB-D5F0-B04E-BB39-0AC3732A7914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85631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0"/>
          <p:cNvSpPr txBox="1"/>
          <p:nvPr/>
        </p:nvSpPr>
        <p:spPr>
          <a:xfrm>
            <a:off x="853300" y="1188975"/>
            <a:ext cx="7693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ACTACTAGATTACTTACGGATCAGGTACTTTAGAGGCTTGCAACCA 3' 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          |||| |||||| |||||||||||||||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       5' TACTCACGGATGAGGTACTTTAGAGGC 3'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8" name="Google Shape;988;p90"/>
          <p:cNvSpPr txBox="1"/>
          <p:nvPr/>
        </p:nvSpPr>
        <p:spPr>
          <a:xfrm>
            <a:off x="853300" y="3779775"/>
            <a:ext cx="7693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ACTACTAGATTACTTACGGATCAGGTACTTTAGAGGCTTGCAACCA 3'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|||||||||||    |||||||  |||||||||||||| |||||||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ACTACTAGATT----ACGGATC--GTACTTTAGAGGCTAGCAACCA 3'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9" name="Google Shape;989;p90"/>
          <p:cNvSpPr/>
          <p:nvPr/>
        </p:nvSpPr>
        <p:spPr>
          <a:xfrm>
            <a:off x="492997" y="2808825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1" u="sng" dirty="0">
                <a:latin typeface="Economica"/>
                <a:ea typeface="Economica"/>
                <a:cs typeface="Economica"/>
                <a:sym typeface="Economica"/>
              </a:rPr>
              <a:t>Global</a:t>
            </a:r>
            <a:r>
              <a:rPr lang="en" sz="4000" u="sng" dirty="0">
                <a:latin typeface="Economica"/>
                <a:ea typeface="Economica"/>
                <a:cs typeface="Economica"/>
                <a:sym typeface="Economica"/>
              </a:rPr>
              <a:t>: Needleman-Wunsch algorithm</a:t>
            </a:r>
            <a:endParaRPr sz="4000" u="sng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90" name="Google Shape;990;p90"/>
          <p:cNvSpPr txBox="1"/>
          <p:nvPr/>
        </p:nvSpPr>
        <p:spPr>
          <a:xfrm>
            <a:off x="0" y="110963"/>
            <a:ext cx="9001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u="sng" dirty="0">
                <a:latin typeface="Economica"/>
                <a:ea typeface="Economica"/>
                <a:cs typeface="Economica"/>
                <a:sym typeface="Economica"/>
              </a:rPr>
              <a:t>Local</a:t>
            </a:r>
            <a:r>
              <a:rPr lang="en" sz="4000" u="sng" dirty="0">
                <a:latin typeface="Economica"/>
                <a:ea typeface="Economica"/>
                <a:cs typeface="Economica"/>
                <a:sym typeface="Economica"/>
              </a:rPr>
              <a:t>: Smith-Waterman algorithm</a:t>
            </a:r>
            <a:endParaRPr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69BBB-3C58-A244-B4A3-D86E90C31016}"/>
              </a:ext>
            </a:extLst>
          </p:cNvPr>
          <p:cNvSpPr txBox="1"/>
          <p:nvPr/>
        </p:nvSpPr>
        <p:spPr>
          <a:xfrm>
            <a:off x="-23542" y="4928615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66381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>
            <a:spLocks noGrp="1"/>
          </p:cNvSpPr>
          <p:nvPr>
            <p:ph type="title"/>
          </p:nvPr>
        </p:nvSpPr>
        <p:spPr>
          <a:xfrm>
            <a:off x="33867" y="-19463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Alignment is central to most genomic research</a:t>
            </a:r>
            <a:endParaRPr dirty="0"/>
          </a:p>
        </p:txBody>
      </p:sp>
      <p:pic>
        <p:nvPicPr>
          <p:cNvPr id="206" name="Google Shape;2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4821"/>
            <a:ext cx="1268100" cy="75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43"/>
          <p:cNvCxnSpPr/>
          <p:nvPr/>
        </p:nvCxnSpPr>
        <p:spPr>
          <a:xfrm rot="10800000">
            <a:off x="1259085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08" name="Google Shape;208;p43"/>
          <p:cNvSpPr/>
          <p:nvPr/>
        </p:nvSpPr>
        <p:spPr>
          <a:xfrm>
            <a:off x="1571625" y="2330648"/>
            <a:ext cx="678600" cy="482100"/>
          </a:xfrm>
          <a:prstGeom prst="rect">
            <a:avLst/>
          </a:prstGeom>
          <a:solidFill>
            <a:srgbClr val="C0C0C0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format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9" name="Google Shape;209;p43"/>
          <p:cNvSpPr/>
          <p:nvPr/>
        </p:nvSpPr>
        <p:spPr>
          <a:xfrm>
            <a:off x="2661047" y="2236887"/>
            <a:ext cx="803700" cy="669600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Align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genome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3875484" y="2270373"/>
            <a:ext cx="803700" cy="602700"/>
          </a:xfrm>
          <a:prstGeom prst="rect">
            <a:avLst/>
          </a:prstGeom>
          <a:solidFill>
            <a:srgbClr val="AAAAAA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Quality control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11" name="Google Shape;211;p43"/>
          <p:cNvCxnSpPr/>
          <p:nvPr/>
        </p:nvCxnSpPr>
        <p:spPr>
          <a:xfrm rot="10800000">
            <a:off x="2348507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12" name="Google Shape;212;p43"/>
          <p:cNvCxnSpPr/>
          <p:nvPr/>
        </p:nvCxnSpPr>
        <p:spPr>
          <a:xfrm rot="10800000">
            <a:off x="3562944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13" name="Google Shape;213;p43"/>
          <p:cNvCxnSpPr/>
          <p:nvPr/>
        </p:nvCxnSpPr>
        <p:spPr>
          <a:xfrm rot="10800000">
            <a:off x="4786311" y="2565053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14" name="Google Shape;214;p43"/>
          <p:cNvSpPr/>
          <p:nvPr/>
        </p:nvSpPr>
        <p:spPr>
          <a:xfrm>
            <a:off x="5188148" y="1701105"/>
            <a:ext cx="1625100" cy="2544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peaks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5188148" y="2149822"/>
            <a:ext cx="1625100" cy="4821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Quantify transcripts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5188148" y="2826246"/>
            <a:ext cx="1625100" cy="4821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SVs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7" name="Google Shape;217;p43"/>
          <p:cNvSpPr/>
          <p:nvPr/>
        </p:nvSpPr>
        <p:spPr>
          <a:xfrm>
            <a:off x="5188148" y="3931295"/>
            <a:ext cx="1625100" cy="2544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etc.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8" name="Google Shape;218;p43"/>
          <p:cNvSpPr/>
          <p:nvPr/>
        </p:nvSpPr>
        <p:spPr>
          <a:xfrm>
            <a:off x="5901532" y="3247156"/>
            <a:ext cx="1995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 dirty="0"/>
          </a:p>
        </p:txBody>
      </p:sp>
      <p:cxnSp>
        <p:nvCxnSpPr>
          <p:cNvPr id="219" name="Google Shape;219;p43"/>
          <p:cNvCxnSpPr/>
          <p:nvPr/>
        </p:nvCxnSpPr>
        <p:spPr>
          <a:xfrm rot="10800000">
            <a:off x="7000874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20" name="Google Shape;220;p43"/>
          <p:cNvCxnSpPr/>
          <p:nvPr/>
        </p:nvCxnSpPr>
        <p:spPr>
          <a:xfrm>
            <a:off x="250031" y="4621113"/>
            <a:ext cx="3295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triangle" w="sm" len="sm"/>
            <a:tailEnd type="triangle" w="sm" len="sm"/>
          </a:ln>
        </p:spPr>
      </p:cxnSp>
      <p:sp>
        <p:nvSpPr>
          <p:cNvPr id="221" name="Google Shape;221;p43"/>
          <p:cNvSpPr/>
          <p:nvPr/>
        </p:nvSpPr>
        <p:spPr>
          <a:xfrm>
            <a:off x="1422330" y="4690805"/>
            <a:ext cx="9606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0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2" name="Google Shape;222;p43"/>
          <p:cNvCxnSpPr/>
          <p:nvPr/>
        </p:nvCxnSpPr>
        <p:spPr>
          <a:xfrm>
            <a:off x="3696891" y="4627811"/>
            <a:ext cx="3295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triangle" w="sm" len="sm"/>
            <a:tailEnd type="triangle" w="sm" len="sm"/>
          </a:ln>
        </p:spPr>
      </p:cxnSp>
      <p:sp>
        <p:nvSpPr>
          <p:cNvPr id="223" name="Google Shape;223;p43"/>
          <p:cNvSpPr/>
          <p:nvPr/>
        </p:nvSpPr>
        <p:spPr>
          <a:xfrm>
            <a:off x="4898219" y="4690805"/>
            <a:ext cx="8910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Phase1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4" name="Google Shape;224;p43"/>
          <p:cNvSpPr/>
          <p:nvPr/>
        </p:nvSpPr>
        <p:spPr>
          <a:xfrm>
            <a:off x="7244388" y="4690805"/>
            <a:ext cx="14700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2-100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5" name="Google Shape;225;p43"/>
          <p:cNvCxnSpPr/>
          <p:nvPr/>
        </p:nvCxnSpPr>
        <p:spPr>
          <a:xfrm>
            <a:off x="7286564" y="4627811"/>
            <a:ext cx="1393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triangle" w="sm" len="sm"/>
            <a:tailEnd type="triangle" w="sm" len="sm"/>
          </a:ln>
        </p:spPr>
      </p:cxnSp>
      <p:pic>
        <p:nvPicPr>
          <p:cNvPr id="226" name="Google Shape;22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7226" y="2156520"/>
            <a:ext cx="14763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/>
          <p:nvPr/>
        </p:nvSpPr>
        <p:spPr>
          <a:xfrm>
            <a:off x="7019280" y="3096856"/>
            <a:ext cx="2125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Analysis,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Interpretation,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Discovery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8" name="Google Shape;22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0747" y="3944689"/>
            <a:ext cx="415200" cy="4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A20711-154B-7246-AC36-B9B9C6EB06B9}"/>
              </a:ext>
            </a:extLst>
          </p:cNvPr>
          <p:cNvSpPr txBox="1"/>
          <p:nvPr/>
        </p:nvSpPr>
        <p:spPr>
          <a:xfrm>
            <a:off x="-25400" y="4928785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Farrell, Obi and Malachi Griffith</a:t>
            </a:r>
          </a:p>
        </p:txBody>
      </p:sp>
    </p:spTree>
    <p:extLst>
      <p:ext uri="{BB962C8B-B14F-4D97-AF65-F5344CB8AC3E}">
        <p14:creationId xmlns:p14="http://schemas.microsoft.com/office/powerpoint/2010/main" val="14614984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8"/>
          <p:cNvSpPr/>
          <p:nvPr/>
        </p:nvSpPr>
        <p:spPr>
          <a:xfrm>
            <a:off x="-1524000" y="-172650"/>
            <a:ext cx="80772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54" name="Google Shape;854;p78"/>
          <p:cNvGraphicFramePr/>
          <p:nvPr>
            <p:extLst>
              <p:ext uri="{D42A27DB-BD31-4B8C-83A1-F6EECF244321}">
                <p14:modId xmlns:p14="http://schemas.microsoft.com/office/powerpoint/2010/main" val="3496997634"/>
              </p:ext>
            </p:extLst>
          </p:nvPr>
        </p:nvGraphicFramePr>
        <p:xfrm>
          <a:off x="4376009" y="514350"/>
          <a:ext cx="3853593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55" name="Google Shape;855;p78"/>
          <p:cNvSpPr txBox="1"/>
          <p:nvPr/>
        </p:nvSpPr>
        <p:spPr>
          <a:xfrm>
            <a:off x="4529709" y="268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78"/>
          <p:cNvSpPr txBox="1"/>
          <p:nvPr/>
        </p:nvSpPr>
        <p:spPr>
          <a:xfrm>
            <a:off x="4057054" y="895350"/>
            <a:ext cx="318955" cy="4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7" name="Google Shape;857;p78"/>
          <p:cNvSpPr txBox="1"/>
          <p:nvPr/>
        </p:nvSpPr>
        <p:spPr>
          <a:xfrm>
            <a:off x="533400" y="3228600"/>
            <a:ext cx="2667000" cy="44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Adding an extra row and column allows us to align any base to any other positions in the other sequence</a:t>
            </a:r>
            <a:endParaRPr dirty="0"/>
          </a:p>
        </p:txBody>
      </p:sp>
      <p:sp>
        <p:nvSpPr>
          <p:cNvPr id="858" name="Google Shape;858;p78"/>
          <p:cNvSpPr txBox="1"/>
          <p:nvPr/>
        </p:nvSpPr>
        <p:spPr>
          <a:xfrm>
            <a:off x="670336" y="273100"/>
            <a:ext cx="2362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0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0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0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1432F-4984-7A44-B660-BB5210D578A0}"/>
              </a:ext>
            </a:extLst>
          </p:cNvPr>
          <p:cNvSpPr txBox="1"/>
          <p:nvPr/>
        </p:nvSpPr>
        <p:spPr>
          <a:xfrm>
            <a:off x="-25400" y="49006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267316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9"/>
          <p:cNvSpPr/>
          <p:nvPr/>
        </p:nvSpPr>
        <p:spPr>
          <a:xfrm>
            <a:off x="-1600200" y="-918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64" name="Google Shape;864;p79"/>
          <p:cNvGraphicFramePr/>
          <p:nvPr>
            <p:extLst>
              <p:ext uri="{D42A27DB-BD31-4B8C-83A1-F6EECF244321}">
                <p14:modId xmlns:p14="http://schemas.microsoft.com/office/powerpoint/2010/main" val="2832081855"/>
              </p:ext>
            </p:extLst>
          </p:nvPr>
        </p:nvGraphicFramePr>
        <p:xfrm>
          <a:off x="4267200" y="57180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65" name="Google Shape;865;p79"/>
          <p:cNvSpPr txBox="1"/>
          <p:nvPr/>
        </p:nvSpPr>
        <p:spPr>
          <a:xfrm>
            <a:off x="4388897" y="1076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79"/>
          <p:cNvSpPr txBox="1"/>
          <p:nvPr/>
        </p:nvSpPr>
        <p:spPr>
          <a:xfrm>
            <a:off x="3905700" y="9715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Google Shape;867;p79"/>
          <p:cNvSpPr txBox="1"/>
          <p:nvPr/>
        </p:nvSpPr>
        <p:spPr>
          <a:xfrm>
            <a:off x="231400" y="3530000"/>
            <a:ext cx="32766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Initialize the matrix with a minimum score of 0.</a:t>
            </a:r>
            <a:endParaRPr dirty="0"/>
          </a:p>
        </p:txBody>
      </p:sp>
      <p:sp>
        <p:nvSpPr>
          <p:cNvPr id="868" name="Google Shape;868;p79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14DED-6778-654E-A831-535A2389423E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887265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0"/>
          <p:cNvSpPr/>
          <p:nvPr/>
        </p:nvSpPr>
        <p:spPr>
          <a:xfrm>
            <a:off x="-1676400" y="-101787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74" name="Google Shape;874;p80"/>
          <p:cNvGraphicFramePr/>
          <p:nvPr>
            <p:extLst>
              <p:ext uri="{D42A27DB-BD31-4B8C-83A1-F6EECF244321}">
                <p14:modId xmlns:p14="http://schemas.microsoft.com/office/powerpoint/2010/main" val="702277626"/>
              </p:ext>
            </p:extLst>
          </p:nvPr>
        </p:nvGraphicFramePr>
        <p:xfrm>
          <a:off x="4495800" y="59925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75" name="Google Shape;875;p80"/>
          <p:cNvSpPr txBox="1"/>
          <p:nvPr/>
        </p:nvSpPr>
        <p:spPr>
          <a:xfrm>
            <a:off x="4627350" y="36689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6" name="Google Shape;876;p80"/>
          <p:cNvSpPr txBox="1"/>
          <p:nvPr/>
        </p:nvSpPr>
        <p:spPr>
          <a:xfrm>
            <a:off x="4134300" y="1047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7" name="Google Shape;877;p80"/>
          <p:cNvCxnSpPr/>
          <p:nvPr/>
        </p:nvCxnSpPr>
        <p:spPr>
          <a:xfrm>
            <a:off x="4864246" y="986845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8" name="Google Shape;878;p80"/>
          <p:cNvSpPr txBox="1"/>
          <p:nvPr/>
        </p:nvSpPr>
        <p:spPr>
          <a:xfrm>
            <a:off x="533400" y="38025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Mismatch, but score can't go below 0.</a:t>
            </a:r>
            <a:endParaRPr dirty="0"/>
          </a:p>
        </p:txBody>
      </p:sp>
      <p:sp>
        <p:nvSpPr>
          <p:cNvPr id="879" name="Google Shape;879;p80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4469C-27DE-BA4E-AA32-1F1AE69C5E87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51159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1"/>
          <p:cNvSpPr/>
          <p:nvPr/>
        </p:nvSpPr>
        <p:spPr>
          <a:xfrm>
            <a:off x="-1676400" y="-152887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70ED54-B35E-A19E-4581-25AD550980D3}"/>
              </a:ext>
            </a:extLst>
          </p:cNvPr>
          <p:cNvGrpSpPr/>
          <p:nvPr/>
        </p:nvGrpSpPr>
        <p:grpSpPr>
          <a:xfrm>
            <a:off x="4343400" y="50141"/>
            <a:ext cx="5484557" cy="5043217"/>
            <a:chOff x="4147575" y="185896"/>
            <a:chExt cx="5484557" cy="5043217"/>
          </a:xfrm>
        </p:grpSpPr>
        <p:sp>
          <p:nvSpPr>
            <p:cNvPr id="886" name="Google Shape;886;p81"/>
            <p:cNvSpPr txBox="1"/>
            <p:nvPr/>
          </p:nvSpPr>
          <p:spPr>
            <a:xfrm>
              <a:off x="4560632" y="185896"/>
              <a:ext cx="50715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Consolas"/>
                  <a:ea typeface="Consolas"/>
                  <a:cs typeface="Consolas"/>
                  <a:sym typeface="Consolas"/>
                </a:rPr>
                <a:t>   T   G   T   T   A   C   G   G</a:t>
              </a:r>
              <a:endParaRPr sz="16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aphicFrame>
          <p:nvGraphicFramePr>
            <p:cNvPr id="885" name="Google Shape;885;p81"/>
            <p:cNvGraphicFramePr/>
            <p:nvPr>
              <p:extLst>
                <p:ext uri="{D42A27DB-BD31-4B8C-83A1-F6EECF244321}">
                  <p14:modId xmlns:p14="http://schemas.microsoft.com/office/powerpoint/2010/main" val="1398444592"/>
                </p:ext>
              </p:extLst>
            </p:nvPr>
          </p:nvGraphicFramePr>
          <p:xfrm>
            <a:off x="4495800" y="657413"/>
            <a:ext cx="3924450" cy="457170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360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>
                            <a:solidFill>
                              <a:schemeClr val="dk1"/>
                            </a:solidFill>
                          </a:rPr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sp>
          <p:nvSpPr>
            <p:cNvPr id="887" name="Google Shape;887;p81"/>
            <p:cNvSpPr txBox="1"/>
            <p:nvPr/>
          </p:nvSpPr>
          <p:spPr>
            <a:xfrm>
              <a:off x="4147575" y="1087231"/>
              <a:ext cx="361500" cy="3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88" name="Google Shape;888;p81"/>
            <p:cNvCxnSpPr/>
            <p:nvPr/>
          </p:nvCxnSpPr>
          <p:spPr>
            <a:xfrm>
              <a:off x="5562600" y="993839"/>
              <a:ext cx="0" cy="2055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9" name="Google Shape;889;p81"/>
            <p:cNvCxnSpPr/>
            <p:nvPr/>
          </p:nvCxnSpPr>
          <p:spPr>
            <a:xfrm>
              <a:off x="5290725" y="1080881"/>
              <a:ext cx="194400" cy="179400"/>
            </a:xfrm>
            <a:prstGeom prst="straightConnector1">
              <a:avLst/>
            </a:prstGeom>
            <a:noFill/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0" name="Google Shape;890;p81"/>
            <p:cNvCxnSpPr/>
            <p:nvPr/>
          </p:nvCxnSpPr>
          <p:spPr>
            <a:xfrm>
              <a:off x="5290725" y="1352550"/>
              <a:ext cx="2331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91" name="Google Shape;891;p81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3BA3A-714A-CC4B-9E0F-3BADB6C7398F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87157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2"/>
          <p:cNvSpPr/>
          <p:nvPr/>
        </p:nvSpPr>
        <p:spPr>
          <a:xfrm>
            <a:off x="-1727826" y="-33095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00" name="Google Shape;900;p82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7CA5C2-1546-6EDE-CA01-F20114A54277}"/>
              </a:ext>
            </a:extLst>
          </p:cNvPr>
          <p:cNvGrpSpPr/>
          <p:nvPr/>
        </p:nvGrpSpPr>
        <p:grpSpPr>
          <a:xfrm>
            <a:off x="4338383" y="-23688"/>
            <a:ext cx="5505455" cy="5083874"/>
            <a:chOff x="4129283" y="184451"/>
            <a:chExt cx="5505455" cy="5083874"/>
          </a:xfrm>
        </p:grpSpPr>
        <p:graphicFrame>
          <p:nvGraphicFramePr>
            <p:cNvPr id="897" name="Google Shape;897;p82"/>
            <p:cNvGraphicFramePr/>
            <p:nvPr>
              <p:extLst>
                <p:ext uri="{D42A27DB-BD31-4B8C-83A1-F6EECF244321}">
                  <p14:modId xmlns:p14="http://schemas.microsoft.com/office/powerpoint/2010/main" val="3776479641"/>
                </p:ext>
              </p:extLst>
            </p:nvPr>
          </p:nvGraphicFramePr>
          <p:xfrm>
            <a:off x="4429663" y="696625"/>
            <a:ext cx="3933693" cy="457170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3707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>
                            <a:solidFill>
                              <a:schemeClr val="dk1"/>
                            </a:solidFill>
                          </a:rPr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/>
                          <a:t>6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4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4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/>
                          <a:t>9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7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dirty="0"/>
                          <a:t>6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dirty="0"/>
                          <a:t>4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7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6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sp>
          <p:nvSpPr>
            <p:cNvPr id="898" name="Google Shape;898;p82"/>
            <p:cNvSpPr txBox="1"/>
            <p:nvPr/>
          </p:nvSpPr>
          <p:spPr>
            <a:xfrm>
              <a:off x="4563238" y="184451"/>
              <a:ext cx="50715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Consolas"/>
                  <a:ea typeface="Consolas"/>
                  <a:cs typeface="Consolas"/>
                  <a:sym typeface="Consolas"/>
                </a:rPr>
                <a:t>   T   G   T   T   A   C   G   G</a:t>
              </a:r>
              <a:endParaRPr sz="16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99" name="Google Shape;899;p82"/>
            <p:cNvSpPr txBox="1"/>
            <p:nvPr/>
          </p:nvSpPr>
          <p:spPr>
            <a:xfrm>
              <a:off x="4129283" y="1162589"/>
              <a:ext cx="361500" cy="3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01" name="Google Shape;901;p82"/>
            <p:cNvCxnSpPr/>
            <p:nvPr/>
          </p:nvCxnSpPr>
          <p:spPr>
            <a:xfrm>
              <a:off x="6501475" y="2914400"/>
              <a:ext cx="194400" cy="179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2" name="Google Shape;902;p82"/>
            <p:cNvCxnSpPr/>
            <p:nvPr/>
          </p:nvCxnSpPr>
          <p:spPr>
            <a:xfrm>
              <a:off x="6541750" y="2732700"/>
              <a:ext cx="2202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3" name="Google Shape;903;p82"/>
            <p:cNvCxnSpPr/>
            <p:nvPr/>
          </p:nvCxnSpPr>
          <p:spPr>
            <a:xfrm>
              <a:off x="6391888" y="2914400"/>
              <a:ext cx="0" cy="2028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278BEF-1661-2743-83B9-4FDB1E486FD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4371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3"/>
          <p:cNvSpPr/>
          <p:nvPr/>
        </p:nvSpPr>
        <p:spPr>
          <a:xfrm>
            <a:off x="-1676400" y="-90338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10" name="Google Shape;910;p83"/>
          <p:cNvGraphicFramePr/>
          <p:nvPr>
            <p:extLst>
              <p:ext uri="{D42A27DB-BD31-4B8C-83A1-F6EECF244321}">
                <p14:modId xmlns:p14="http://schemas.microsoft.com/office/powerpoint/2010/main" val="377725756"/>
              </p:ext>
            </p:extLst>
          </p:nvPr>
        </p:nvGraphicFramePr>
        <p:xfrm>
          <a:off x="4347750" y="455834"/>
          <a:ext cx="4570922" cy="4640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8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59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0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4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1" name="Google Shape;911;p83"/>
          <p:cNvSpPr txBox="1"/>
          <p:nvPr/>
        </p:nvSpPr>
        <p:spPr>
          <a:xfrm>
            <a:off x="4724400" y="-22902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 A  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2" name="Google Shape;912;p83"/>
          <p:cNvSpPr txBox="1"/>
          <p:nvPr/>
        </p:nvSpPr>
        <p:spPr>
          <a:xfrm>
            <a:off x="3986250" y="884461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3" name="Google Shape;913;p83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437FE-1490-5941-B64B-24B1FA30F2E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512676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4"/>
          <p:cNvSpPr/>
          <p:nvPr/>
        </p:nvSpPr>
        <p:spPr>
          <a:xfrm>
            <a:off x="-2514600" y="-7280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19" name="Google Shape;919;p84"/>
          <p:cNvGraphicFramePr/>
          <p:nvPr>
            <p:extLst>
              <p:ext uri="{D42A27DB-BD31-4B8C-83A1-F6EECF244321}">
                <p14:modId xmlns:p14="http://schemas.microsoft.com/office/powerpoint/2010/main" val="1658928217"/>
              </p:ext>
            </p:extLst>
          </p:nvPr>
        </p:nvGraphicFramePr>
        <p:xfrm>
          <a:off x="4249933" y="485915"/>
          <a:ext cx="4132067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0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43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0" name="Google Shape;920;p84"/>
          <p:cNvSpPr txBox="1"/>
          <p:nvPr/>
        </p:nvSpPr>
        <p:spPr>
          <a:xfrm>
            <a:off x="4377658" y="-105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1" name="Google Shape;921;p84"/>
          <p:cNvSpPr txBox="1"/>
          <p:nvPr/>
        </p:nvSpPr>
        <p:spPr>
          <a:xfrm>
            <a:off x="3901858" y="895350"/>
            <a:ext cx="289142" cy="38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84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23" name="Google Shape;923;p84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4" name="Google Shape;924;p84"/>
          <p:cNvCxnSpPr/>
          <p:nvPr/>
        </p:nvCxnSpPr>
        <p:spPr>
          <a:xfrm>
            <a:off x="6916218" y="35741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3ABB2D-1F66-7C41-A978-5085DFF9D0E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24885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5"/>
          <p:cNvSpPr/>
          <p:nvPr/>
        </p:nvSpPr>
        <p:spPr>
          <a:xfrm>
            <a:off x="-3200400" y="-918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30" name="Google Shape;930;p85"/>
          <p:cNvGraphicFramePr/>
          <p:nvPr>
            <p:extLst>
              <p:ext uri="{D42A27DB-BD31-4B8C-83A1-F6EECF244321}">
                <p14:modId xmlns:p14="http://schemas.microsoft.com/office/powerpoint/2010/main" val="486332434"/>
              </p:ext>
            </p:extLst>
          </p:nvPr>
        </p:nvGraphicFramePr>
        <p:xfrm>
          <a:off x="4444662" y="513184"/>
          <a:ext cx="4324288" cy="4598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1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52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4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2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1" name="Google Shape;931;p85"/>
          <p:cNvSpPr txBox="1"/>
          <p:nvPr/>
        </p:nvSpPr>
        <p:spPr>
          <a:xfrm>
            <a:off x="4800600" y="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Google Shape;932;p85"/>
          <p:cNvSpPr txBox="1"/>
          <p:nvPr/>
        </p:nvSpPr>
        <p:spPr>
          <a:xfrm>
            <a:off x="4093525" y="9715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3" name="Google Shape;933;p85"/>
          <p:cNvSpPr txBox="1"/>
          <p:nvPr/>
        </p:nvSpPr>
        <p:spPr>
          <a:xfrm>
            <a:off x="76200" y="1373304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34" name="Google Shape;934;p85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35" name="Google Shape;935;p85"/>
          <p:cNvCxnSpPr/>
          <p:nvPr/>
        </p:nvCxnSpPr>
        <p:spPr>
          <a:xfrm>
            <a:off x="6553200" y="31813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455743-470F-E747-B0DB-53021549B4D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189821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6"/>
          <p:cNvSpPr/>
          <p:nvPr/>
        </p:nvSpPr>
        <p:spPr>
          <a:xfrm>
            <a:off x="-3200400" y="-11090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41" name="Google Shape;941;p86"/>
          <p:cNvGraphicFramePr/>
          <p:nvPr>
            <p:extLst>
              <p:ext uri="{D42A27DB-BD31-4B8C-83A1-F6EECF244321}">
                <p14:modId xmlns:p14="http://schemas.microsoft.com/office/powerpoint/2010/main" val="774109438"/>
              </p:ext>
            </p:extLst>
          </p:nvPr>
        </p:nvGraphicFramePr>
        <p:xfrm>
          <a:off x="4441155" y="397700"/>
          <a:ext cx="4398045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8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60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42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42" name="Google Shape;942;p86"/>
          <p:cNvSpPr txBox="1"/>
          <p:nvPr/>
        </p:nvSpPr>
        <p:spPr>
          <a:xfrm>
            <a:off x="4419576" y="-11090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3" name="Google Shape;943;p86"/>
          <p:cNvSpPr txBox="1"/>
          <p:nvPr/>
        </p:nvSpPr>
        <p:spPr>
          <a:xfrm>
            <a:off x="3952725" y="840025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Google Shape;944;p86"/>
          <p:cNvSpPr txBox="1"/>
          <p:nvPr/>
        </p:nvSpPr>
        <p:spPr>
          <a:xfrm>
            <a:off x="349700" y="1154144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45" name="Google Shape;945;p86"/>
          <p:cNvSpPr txBox="1"/>
          <p:nvPr/>
        </p:nvSpPr>
        <p:spPr>
          <a:xfrm>
            <a:off x="375050" y="40195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Char char="-"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 G A 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46" name="Google Shape;946;p86"/>
          <p:cNvCxnSpPr/>
          <p:nvPr/>
        </p:nvCxnSpPr>
        <p:spPr>
          <a:xfrm>
            <a:off x="6477000" y="2582150"/>
            <a:ext cx="0" cy="20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7" name="Google Shape;947;p86"/>
          <p:cNvSpPr txBox="1"/>
          <p:nvPr/>
        </p:nvSpPr>
        <p:spPr>
          <a:xfrm>
            <a:off x="228600" y="296749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Gap b/c that is the edit that led to this cell (9-&gt;7)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8A99D-EB16-A841-AFA1-963E5784AB8D}"/>
              </a:ext>
            </a:extLst>
          </p:cNvPr>
          <p:cNvSpPr txBox="1"/>
          <p:nvPr/>
        </p:nvSpPr>
        <p:spPr>
          <a:xfrm>
            <a:off x="0" y="49009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195744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7"/>
          <p:cNvSpPr/>
          <p:nvPr/>
        </p:nvSpPr>
        <p:spPr>
          <a:xfrm>
            <a:off x="-3219475" y="-47744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53" name="Google Shape;953;p87"/>
          <p:cNvGraphicFramePr/>
          <p:nvPr>
            <p:extLst>
              <p:ext uri="{D42A27DB-BD31-4B8C-83A1-F6EECF244321}">
                <p14:modId xmlns:p14="http://schemas.microsoft.com/office/powerpoint/2010/main" val="4204166678"/>
              </p:ext>
            </p:extLst>
          </p:nvPr>
        </p:nvGraphicFramePr>
        <p:xfrm>
          <a:off x="4495800" y="505100"/>
          <a:ext cx="4495798" cy="46351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1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4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6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36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06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54" name="Google Shape;954;p87"/>
          <p:cNvSpPr txBox="1"/>
          <p:nvPr/>
        </p:nvSpPr>
        <p:spPr>
          <a:xfrm>
            <a:off x="4800600" y="19868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87"/>
          <p:cNvSpPr txBox="1"/>
          <p:nvPr/>
        </p:nvSpPr>
        <p:spPr>
          <a:xfrm>
            <a:off x="4155950" y="956475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87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57" name="Google Shape;957;p87"/>
          <p:cNvSpPr txBox="1"/>
          <p:nvPr/>
        </p:nvSpPr>
        <p:spPr>
          <a:xfrm>
            <a:off x="-98075" y="3265905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 T T - A 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 G T T G A 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8" name="Google Shape;958;p87"/>
          <p:cNvSpPr txBox="1"/>
          <p:nvPr/>
        </p:nvSpPr>
        <p:spPr>
          <a:xfrm>
            <a:off x="533400" y="302021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cxnSp>
        <p:nvCxnSpPr>
          <p:cNvPr id="959" name="Google Shape;959;p87"/>
          <p:cNvCxnSpPr/>
          <p:nvPr/>
        </p:nvCxnSpPr>
        <p:spPr>
          <a:xfrm>
            <a:off x="6197700" y="23215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87"/>
          <p:cNvCxnSpPr/>
          <p:nvPr/>
        </p:nvCxnSpPr>
        <p:spPr>
          <a:xfrm>
            <a:off x="5771012" y="18580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1" name="Google Shape;961;p87"/>
          <p:cNvCxnSpPr/>
          <p:nvPr/>
        </p:nvCxnSpPr>
        <p:spPr>
          <a:xfrm>
            <a:off x="5382425" y="1440325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D4D2CF-2301-0F41-BD68-B5583659519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83971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enerate sequence reads"/>
          <p:cNvSpPr txBox="1">
            <a:spLocks noGrp="1"/>
          </p:cNvSpPr>
          <p:nvPr>
            <p:ph type="title"/>
          </p:nvPr>
        </p:nvSpPr>
        <p:spPr>
          <a:xfrm>
            <a:off x="165646" y="117350"/>
            <a:ext cx="8458200" cy="4572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3600" dirty="0"/>
              <a:t>Generate sequence reads</a:t>
            </a:r>
          </a:p>
        </p:txBody>
      </p:sp>
      <p:sp>
        <p:nvSpPr>
          <p:cNvPr id="166" name="Fragment a genome —&gt; DNA library…"/>
          <p:cNvSpPr txBox="1">
            <a:spLocks noGrp="1"/>
          </p:cNvSpPr>
          <p:nvPr>
            <p:ph type="body" idx="1"/>
          </p:nvPr>
        </p:nvSpPr>
        <p:spPr>
          <a:xfrm>
            <a:off x="1410485" y="1271188"/>
            <a:ext cx="5853411" cy="316850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055"/>
              </a:spcBef>
              <a:buNone/>
              <a:defRPr sz="2200"/>
            </a:pPr>
            <a:r>
              <a:rPr dirty="0"/>
              <a:t>Fragment a genome —&gt; DNA library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PCR amplification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Sequence reads (ends of DNA fragment for mate pairs)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03" y="3434827"/>
            <a:ext cx="1855143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rcRect r="87859"/>
          <a:stretch>
            <a:fillRect/>
          </a:stretch>
        </p:blipFill>
        <p:spPr>
          <a:xfrm>
            <a:off x="5337039" y="3316480"/>
            <a:ext cx="225218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12293" r="73237"/>
          <a:stretch>
            <a:fillRect/>
          </a:stretch>
        </p:blipFill>
        <p:spPr>
          <a:xfrm>
            <a:off x="5866259" y="3985720"/>
            <a:ext cx="268417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013977" y="3026843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rcRect l="41368" r="44260"/>
          <a:stretch>
            <a:fillRect/>
          </a:stretch>
        </p:blipFill>
        <p:spPr>
          <a:xfrm>
            <a:off x="5800737" y="3166201"/>
            <a:ext cx="266610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rcRect l="57018" r="24997"/>
          <a:stretch>
            <a:fillRect/>
          </a:stretch>
        </p:blipFill>
        <p:spPr>
          <a:xfrm>
            <a:off x="4783287" y="4106700"/>
            <a:ext cx="333633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rcRect l="74953" r="12091"/>
          <a:stretch>
            <a:fillRect/>
          </a:stretch>
        </p:blipFill>
        <p:spPr>
          <a:xfrm>
            <a:off x="5494212" y="4106700"/>
            <a:ext cx="240341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rcRect l="88462"/>
          <a:stretch>
            <a:fillRect/>
          </a:stretch>
        </p:blipFill>
        <p:spPr>
          <a:xfrm>
            <a:off x="5264304" y="3759842"/>
            <a:ext cx="214043" cy="34825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>
            <a:off x="4440009" y="3649531"/>
            <a:ext cx="593213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F014-B7F2-784A-8058-F936371053AA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12139634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8"/>
          <p:cNvSpPr/>
          <p:nvPr/>
        </p:nvSpPr>
        <p:spPr>
          <a:xfrm>
            <a:off x="-2192250" y="23724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This a "local" alignment.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Subset of the full sequence.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67" name="Google Shape;967;p88"/>
          <p:cNvGraphicFramePr/>
          <p:nvPr>
            <p:extLst>
              <p:ext uri="{D42A27DB-BD31-4B8C-83A1-F6EECF244321}">
                <p14:modId xmlns:p14="http://schemas.microsoft.com/office/powerpoint/2010/main" val="2547102810"/>
              </p:ext>
            </p:extLst>
          </p:nvPr>
        </p:nvGraphicFramePr>
        <p:xfrm>
          <a:off x="4661689" y="361950"/>
          <a:ext cx="4406111" cy="46691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56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0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2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8" name="Google Shape;968;p88"/>
          <p:cNvSpPr txBox="1"/>
          <p:nvPr/>
        </p:nvSpPr>
        <p:spPr>
          <a:xfrm>
            <a:off x="4953000" y="-181926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9" name="Google Shape;969;p88"/>
          <p:cNvSpPr txBox="1"/>
          <p:nvPr/>
        </p:nvSpPr>
        <p:spPr>
          <a:xfrm>
            <a:off x="4327375" y="81060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0" name="Google Shape;970;p88"/>
          <p:cNvSpPr txBox="1"/>
          <p:nvPr/>
        </p:nvSpPr>
        <p:spPr>
          <a:xfrm>
            <a:off x="486900" y="1858050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71" name="Google Shape;971;p88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 T T - A 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 G T T G A 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2" name="Google Shape;972;p88"/>
          <p:cNvSpPr txBox="1"/>
          <p:nvPr/>
        </p:nvSpPr>
        <p:spPr>
          <a:xfrm>
            <a:off x="533400" y="302021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cxnSp>
        <p:nvCxnSpPr>
          <p:cNvPr id="973" name="Google Shape;973;p88"/>
          <p:cNvCxnSpPr/>
          <p:nvPr/>
        </p:nvCxnSpPr>
        <p:spPr>
          <a:xfrm>
            <a:off x="6477000" y="2102853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4" name="Google Shape;974;p88"/>
          <p:cNvCxnSpPr/>
          <p:nvPr/>
        </p:nvCxnSpPr>
        <p:spPr>
          <a:xfrm>
            <a:off x="5971202" y="16840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5" name="Google Shape;975;p88"/>
          <p:cNvCxnSpPr/>
          <p:nvPr/>
        </p:nvCxnSpPr>
        <p:spPr>
          <a:xfrm>
            <a:off x="5523402" y="1172037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792CA0-898F-7943-963B-C1D2FA3AC2C0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131593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49C4-873C-F64A-8627-7323A85F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57150"/>
            <a:ext cx="7341469" cy="532805"/>
          </a:xfrm>
        </p:spPr>
        <p:txBody>
          <a:bodyPr/>
          <a:lstStyle/>
          <a:p>
            <a:r>
              <a:rPr lang="en-US" sz="4000" dirty="0"/>
              <a:t>Aligning to a Reference Genome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0B71-CAE3-3646-AD01-36A74CF2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6750"/>
            <a:ext cx="7924800" cy="4114800"/>
          </a:xfrm>
        </p:spPr>
        <p:txBody>
          <a:bodyPr/>
          <a:lstStyle/>
          <a:p>
            <a:r>
              <a:rPr lang="en-US" sz="2800" dirty="0"/>
              <a:t>There are two major approaches: </a:t>
            </a:r>
          </a:p>
          <a:p>
            <a:pPr lvl="1"/>
            <a:r>
              <a:rPr lang="en-US" sz="2800" dirty="0"/>
              <a:t>Hashing the reference </a:t>
            </a:r>
          </a:p>
          <a:p>
            <a:pPr lvl="1"/>
            <a:r>
              <a:rPr lang="en-US" sz="2800" dirty="0"/>
              <a:t>Burrows Wheeler Transformation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72BC9-4710-5A48-A8CA-5F8DA9C0F1F4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49985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/>
          <p:nvPr/>
        </p:nvSpPr>
        <p:spPr>
          <a:xfrm>
            <a:off x="371257" y="1333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8" name="Google Shape;308;p52"/>
          <p:cNvSpPr/>
          <p:nvPr/>
        </p:nvSpPr>
        <p:spPr>
          <a:xfrm>
            <a:off x="3048000" y="125888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52"/>
          <p:cNvSpPr/>
          <p:nvPr/>
        </p:nvSpPr>
        <p:spPr>
          <a:xfrm>
            <a:off x="1752600" y="1227130"/>
            <a:ext cx="1006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(16 bp)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D13F7-1283-A844-B895-2C2013833DCD}"/>
              </a:ext>
            </a:extLst>
          </p:cNvPr>
          <p:cNvSpPr txBox="1"/>
          <p:nvPr/>
        </p:nvSpPr>
        <p:spPr>
          <a:xfrm>
            <a:off x="0" y="49009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270914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Google Shape;315;p53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53"/>
          <p:cNvSpPr/>
          <p:nvPr/>
        </p:nvSpPr>
        <p:spPr>
          <a:xfrm>
            <a:off x="2681076" y="1825005"/>
            <a:ext cx="1586123" cy="20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7" name="Google Shape;317;p53"/>
          <p:cNvSpPr/>
          <p:nvPr/>
        </p:nvSpPr>
        <p:spPr>
          <a:xfrm>
            <a:off x="4746000" y="1754550"/>
            <a:ext cx="25691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8" name="Google Shape;318;p53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53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0" name="Google Shape;320;p5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F73C1-D827-9141-8CB3-D1D71F9ABE9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894702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54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54"/>
          <p:cNvSpPr/>
          <p:nvPr/>
        </p:nvSpPr>
        <p:spPr>
          <a:xfrm>
            <a:off x="2438400" y="1721202"/>
            <a:ext cx="1586123" cy="20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8" name="Google Shape;328;p54"/>
          <p:cNvSpPr/>
          <p:nvPr/>
        </p:nvSpPr>
        <p:spPr>
          <a:xfrm>
            <a:off x="4746000" y="1825000"/>
            <a:ext cx="2416799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9" name="Google Shape;329;p54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" name="Google Shape;330;p54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1" name="Google Shape;331;p54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2" name="Google Shape;332;p54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54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6546-99CE-294E-9EA3-E06C29A753F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505771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55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5"/>
          <p:cNvSpPr/>
          <p:nvPr/>
        </p:nvSpPr>
        <p:spPr>
          <a:xfrm>
            <a:off x="2681076" y="1825005"/>
            <a:ext cx="1433723" cy="13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1" name="Google Shape;341;p55"/>
          <p:cNvSpPr/>
          <p:nvPr/>
        </p:nvSpPr>
        <p:spPr>
          <a:xfrm>
            <a:off x="4746000" y="1825000"/>
            <a:ext cx="23405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2" name="Google Shape;342;p55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5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4" name="Google Shape;344;p55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5" name="Google Shape;345;p55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5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5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5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2B948-C159-CA48-BBF3-8EC8B1A32D1E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623587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56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56"/>
          <p:cNvSpPr/>
          <p:nvPr/>
        </p:nvSpPr>
        <p:spPr>
          <a:xfrm>
            <a:off x="2681076" y="1825005"/>
            <a:ext cx="1433723" cy="13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7" name="Google Shape;357;p56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56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9" name="Google Shape;359;p56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56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56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56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989B2-9C36-1144-8AE2-34C9DE8DC01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281180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7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7"/>
          <p:cNvSpPr/>
          <p:nvPr/>
        </p:nvSpPr>
        <p:spPr>
          <a:xfrm>
            <a:off x="2681076" y="1825005"/>
            <a:ext cx="1433723" cy="20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3" name="Google Shape;373;p57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4" name="Google Shape;374;p57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6" name="Google Shape;376;p57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7" name="Google Shape;377;p57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7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7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7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7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57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57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C9CFC-14C5-2343-852C-99804932D19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65368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58"/>
          <p:cNvSpPr/>
          <p:nvPr/>
        </p:nvSpPr>
        <p:spPr>
          <a:xfrm>
            <a:off x="2681076" y="1825005"/>
            <a:ext cx="1433723" cy="13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2" name="Google Shape;392;p58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58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58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58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58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58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58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58"/>
          <p:cNvSpPr/>
          <p:nvPr/>
        </p:nvSpPr>
        <p:spPr>
          <a:xfrm>
            <a:off x="2821972" y="3277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58"/>
          <p:cNvSpPr/>
          <p:nvPr/>
        </p:nvSpPr>
        <p:spPr>
          <a:xfrm>
            <a:off x="5622603" y="3280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BEA50-3385-884E-841B-E9F8CD1EC61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771739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CATGGT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59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681076" y="1825005"/>
            <a:ext cx="1433723" cy="6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5632293" y="2137850"/>
            <a:ext cx="7086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59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6" name="Google Shape;416;p59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7" name="Google Shape;417;p59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59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59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59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9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9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59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59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59"/>
          <p:cNvSpPr/>
          <p:nvPr/>
        </p:nvSpPr>
        <p:spPr>
          <a:xfrm>
            <a:off x="2821972" y="3277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59"/>
          <p:cNvSpPr/>
          <p:nvPr/>
        </p:nvSpPr>
        <p:spPr>
          <a:xfrm>
            <a:off x="5622603" y="3280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E41AA-6D9B-2D4E-9E76-F10D8EC9C08D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91053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enerate sequence reads"/>
          <p:cNvSpPr txBox="1">
            <a:spLocks noGrp="1"/>
          </p:cNvSpPr>
          <p:nvPr>
            <p:ph type="title"/>
          </p:nvPr>
        </p:nvSpPr>
        <p:spPr>
          <a:xfrm>
            <a:off x="152400" y="129967"/>
            <a:ext cx="8458200" cy="4572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3600" dirty="0"/>
              <a:t>Generate sequence reads</a:t>
            </a:r>
          </a:p>
        </p:txBody>
      </p:sp>
      <p:sp>
        <p:nvSpPr>
          <p:cNvPr id="180" name="Line"/>
          <p:cNvSpPr/>
          <p:nvPr/>
        </p:nvSpPr>
        <p:spPr>
          <a:xfrm>
            <a:off x="3072742" y="3847552"/>
            <a:ext cx="1723779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950165" y="3762765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597265" y="3189255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4903146" y="3920549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339804" y="3999266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4986904" y="3411522"/>
            <a:ext cx="280481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426656" y="3681560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715322" y="3350010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217167" y="3350010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836302" y="4204241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2638076" y="3681560"/>
            <a:ext cx="280482" cy="34825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ragment a genome —&gt; DNA library…"/>
          <p:cNvSpPr txBox="1">
            <a:spLocks noGrp="1"/>
          </p:cNvSpPr>
          <p:nvPr>
            <p:ph type="body" sz="half" idx="1"/>
          </p:nvPr>
        </p:nvSpPr>
        <p:spPr>
          <a:xfrm>
            <a:off x="1410485" y="1271188"/>
            <a:ext cx="5628519" cy="1456314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Fragment a genome —&gt; DNA library</a:t>
            </a:r>
          </a:p>
          <a:p>
            <a:pPr marL="0" indent="0">
              <a:spcBef>
                <a:spcPts val="1055"/>
              </a:spcBef>
              <a:buNone/>
              <a:defRPr sz="2200"/>
            </a:pPr>
            <a:r>
              <a:rPr dirty="0"/>
              <a:t>PCR amplification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Sequence reads (ends of DNA fragment for mate pairs)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8E6D8-32AD-5549-9982-3B7AD1148192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66622142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0"/>
          <p:cNvSpPr/>
          <p:nvPr/>
        </p:nvSpPr>
        <p:spPr>
          <a:xfrm>
            <a:off x="2590800" y="1581295"/>
            <a:ext cx="1433723" cy="14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4" name="Google Shape;434;p60"/>
          <p:cNvSpPr/>
          <p:nvPr/>
        </p:nvSpPr>
        <p:spPr>
          <a:xfrm>
            <a:off x="4570408" y="1559698"/>
            <a:ext cx="23405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6" name="Google Shape;436;p60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7" name="Google Shape;437;p60"/>
          <p:cNvSpPr/>
          <p:nvPr/>
        </p:nvSpPr>
        <p:spPr>
          <a:xfrm>
            <a:off x="371257" y="906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92ADC-EA85-5449-8500-0E58401531A9}"/>
              </a:ext>
            </a:extLst>
          </p:cNvPr>
          <p:cNvGrpSpPr/>
          <p:nvPr/>
        </p:nvGrpSpPr>
        <p:grpSpPr>
          <a:xfrm>
            <a:off x="2821972" y="1885950"/>
            <a:ext cx="772800" cy="2509200"/>
            <a:chOff x="2821972" y="2134500"/>
            <a:chExt cx="772800" cy="2509200"/>
          </a:xfrm>
        </p:grpSpPr>
        <p:sp>
          <p:nvSpPr>
            <p:cNvPr id="432" name="Google Shape;432;p60"/>
            <p:cNvSpPr/>
            <p:nvPr/>
          </p:nvSpPr>
          <p:spPr>
            <a:xfrm>
              <a:off x="2821972" y="21345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b="0" i="0" u="none" strike="noStrike" cap="none" dirty="0">
                  <a:latin typeface="Consolas"/>
                  <a:ea typeface="Consolas"/>
                  <a:cs typeface="Consolas"/>
                  <a:sym typeface="Consolas"/>
                </a:rPr>
                <a:t>CAT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38" name="Google Shape;438;p60"/>
            <p:cNvSpPr/>
            <p:nvPr/>
          </p:nvSpPr>
          <p:spPr>
            <a:xfrm>
              <a:off x="2821972" y="23631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ATG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0" name="Google Shape;440;p60"/>
            <p:cNvSpPr/>
            <p:nvPr/>
          </p:nvSpPr>
          <p:spPr>
            <a:xfrm>
              <a:off x="2821972" y="25917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TGG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2" name="Google Shape;442;p60"/>
            <p:cNvSpPr/>
            <p:nvPr/>
          </p:nvSpPr>
          <p:spPr>
            <a:xfrm>
              <a:off x="2821972" y="28203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GGT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4" name="Google Shape;444;p60"/>
            <p:cNvSpPr/>
            <p:nvPr/>
          </p:nvSpPr>
          <p:spPr>
            <a:xfrm>
              <a:off x="2821972" y="30489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GTC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6" name="Google Shape;446;p60"/>
            <p:cNvSpPr/>
            <p:nvPr/>
          </p:nvSpPr>
          <p:spPr>
            <a:xfrm>
              <a:off x="2821972" y="32775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TCA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8" name="Google Shape;448;p60"/>
            <p:cNvSpPr/>
            <p:nvPr/>
          </p:nvSpPr>
          <p:spPr>
            <a:xfrm>
              <a:off x="2821972" y="35061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0" name="Google Shape;450;p60"/>
            <p:cNvSpPr/>
            <p:nvPr/>
          </p:nvSpPr>
          <p:spPr>
            <a:xfrm>
              <a:off x="2821972" y="37347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TTG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2" name="Google Shape;452;p60"/>
            <p:cNvSpPr/>
            <p:nvPr/>
          </p:nvSpPr>
          <p:spPr>
            <a:xfrm>
              <a:off x="2821972" y="39633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GTT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4" name="Google Shape;454;p60"/>
            <p:cNvSpPr/>
            <p:nvPr/>
          </p:nvSpPr>
          <p:spPr>
            <a:xfrm>
              <a:off x="2821972" y="41919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TTC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6" name="Google Shape;456;p60"/>
            <p:cNvSpPr/>
            <p:nvPr/>
          </p:nvSpPr>
          <p:spPr>
            <a:xfrm>
              <a:off x="2821972" y="44205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TCC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E7681-EB7D-0D46-A415-E7DC4460B9CF}"/>
              </a:ext>
            </a:extLst>
          </p:cNvPr>
          <p:cNvGrpSpPr/>
          <p:nvPr/>
        </p:nvGrpSpPr>
        <p:grpSpPr>
          <a:xfrm>
            <a:off x="5546401" y="1885950"/>
            <a:ext cx="911400" cy="2509200"/>
            <a:chOff x="5546401" y="2137850"/>
            <a:chExt cx="911400" cy="2509200"/>
          </a:xfrm>
        </p:grpSpPr>
        <p:sp>
          <p:nvSpPr>
            <p:cNvPr id="435" name="Google Shape;435;p60"/>
            <p:cNvSpPr/>
            <p:nvPr/>
          </p:nvSpPr>
          <p:spPr>
            <a:xfrm>
              <a:off x="5546401" y="2137850"/>
              <a:ext cx="5541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23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1,7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2B5ED-95E8-BB43-B980-7D46012367D1}"/>
                </a:ext>
              </a:extLst>
            </p:cNvPr>
            <p:cNvGrpSpPr/>
            <p:nvPr/>
          </p:nvGrpSpPr>
          <p:grpSpPr>
            <a:xfrm>
              <a:off x="5546401" y="2366452"/>
              <a:ext cx="911400" cy="2280598"/>
              <a:chOff x="5546401" y="2366452"/>
              <a:chExt cx="911400" cy="2280598"/>
            </a:xfrm>
          </p:grpSpPr>
          <p:sp>
            <p:nvSpPr>
              <p:cNvPr id="439" name="Google Shape;439;p60"/>
              <p:cNvSpPr/>
              <p:nvPr/>
            </p:nvSpPr>
            <p:spPr>
              <a:xfrm>
                <a:off x="5546401" y="23664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1" name="Google Shape;441;p60"/>
              <p:cNvSpPr/>
              <p:nvPr/>
            </p:nvSpPr>
            <p:spPr>
              <a:xfrm>
                <a:off x="5546401" y="2595050"/>
                <a:ext cx="9114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3,10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3" name="Google Shape;443;p60"/>
              <p:cNvSpPr/>
              <p:nvPr/>
            </p:nvSpPr>
            <p:spPr>
              <a:xfrm>
                <a:off x="5546401" y="2823650"/>
                <a:ext cx="7728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4,11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5" name="Google Shape;445;p60"/>
              <p:cNvSpPr/>
              <p:nvPr/>
            </p:nvSpPr>
            <p:spPr>
              <a:xfrm>
                <a:off x="5546401" y="30522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7" name="Google Shape;447;p60"/>
              <p:cNvSpPr/>
              <p:nvPr/>
            </p:nvSpPr>
            <p:spPr>
              <a:xfrm>
                <a:off x="5546401" y="32808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9" name="Google Shape;449;p60"/>
              <p:cNvSpPr/>
              <p:nvPr/>
            </p:nvSpPr>
            <p:spPr>
              <a:xfrm>
                <a:off x="5546401" y="35094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1" name="Google Shape;451;p60"/>
              <p:cNvSpPr/>
              <p:nvPr/>
            </p:nvSpPr>
            <p:spPr>
              <a:xfrm>
                <a:off x="5546401" y="37380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3" name="Google Shape;453;p60"/>
              <p:cNvSpPr/>
              <p:nvPr/>
            </p:nvSpPr>
            <p:spPr>
              <a:xfrm>
                <a:off x="5546401" y="3966650"/>
                <a:ext cx="4767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5" name="Google Shape;455;p60"/>
              <p:cNvSpPr/>
              <p:nvPr/>
            </p:nvSpPr>
            <p:spPr>
              <a:xfrm>
                <a:off x="5546401" y="4195250"/>
                <a:ext cx="3897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7" name="Google Shape;457;p60"/>
              <p:cNvSpPr/>
              <p:nvPr/>
            </p:nvSpPr>
            <p:spPr>
              <a:xfrm>
                <a:off x="5546401" y="4423850"/>
                <a:ext cx="4767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14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458" name="Google Shape;458;p60"/>
          <p:cNvSpPr/>
          <p:nvPr/>
        </p:nvSpPr>
        <p:spPr>
          <a:xfrm>
            <a:off x="759757" y="4500150"/>
            <a:ext cx="75813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1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Complete hash/kmer index of our toy genome (forward strand only)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5AF6D5-2C19-9F41-A810-A78926EF930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034078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/>
          <p:nvPr/>
        </p:nvSpPr>
        <p:spPr>
          <a:xfrm>
            <a:off x="385660" y="850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4" name="Google Shape;464;p61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61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6" name="Google Shape;466;p61"/>
          <p:cNvSpPr/>
          <p:nvPr/>
        </p:nvSpPr>
        <p:spPr>
          <a:xfrm>
            <a:off x="3045063" y="3628804"/>
            <a:ext cx="1109281" cy="323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13" cy="538953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468" name="Google Shape;468;p61"/>
          <p:cNvSpPr/>
          <p:nvPr/>
        </p:nvSpPr>
        <p:spPr>
          <a:xfrm>
            <a:off x="2074353" y="3670988"/>
            <a:ext cx="615119" cy="19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69" name="Google Shape;469;p61"/>
          <p:cNvCxnSpPr/>
          <p:nvPr/>
        </p:nvCxnSpPr>
        <p:spPr>
          <a:xfrm rot="10800000">
            <a:off x="1548639" y="3787658"/>
            <a:ext cx="31365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470" name="Google Shape;470;p61"/>
          <p:cNvSpPr/>
          <p:nvPr/>
        </p:nvSpPr>
        <p:spPr>
          <a:xfrm>
            <a:off x="383010" y="4644170"/>
            <a:ext cx="8286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500" b="0" i="1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kmer index is used to quickly find candidate alignment locations in genome.</a:t>
            </a:r>
            <a:endParaRPr sz="26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1" name="Google Shape;471;p61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p61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3" name="Google Shape;473;p61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4" name="Google Shape;474;p61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61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6" name="Google Shape;476;p61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61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61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61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61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61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61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61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61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61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61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1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1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0" name="Google Shape;490;p61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DE4951-882D-AA40-8226-01596D1665CB}"/>
              </a:ext>
            </a:extLst>
          </p:cNvPr>
          <p:cNvSpPr txBox="1"/>
          <p:nvPr/>
        </p:nvSpPr>
        <p:spPr>
          <a:xfrm>
            <a:off x="-56915" y="4909731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361049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0" name="Google Shape;500;p62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1" name="Google Shape;501;p62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2" name="Google Shape;502;p62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3" name="Google Shape;50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504" name="Google Shape;504;p62"/>
          <p:cNvSpPr/>
          <p:nvPr/>
        </p:nvSpPr>
        <p:spPr>
          <a:xfrm>
            <a:off x="2436801" y="3683477"/>
            <a:ext cx="608261" cy="19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05" name="Google Shape;505;p62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506" name="Google Shape;506;p62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62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8" name="Google Shape;508;p62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9" name="Google Shape;509;p62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2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62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3" name="Google Shape;513;p62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62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62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62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62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" name="Google Shape;522;p62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62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62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62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62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" name="Google Shape;527;p62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62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62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7763E3-D218-FA47-9E80-484EFDFB9582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223710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5" name="Google Shape;535;p63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63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7" name="Google Shape;537;p63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8" name="Google Shape;53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539" name="Google Shape;539;p63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40" name="Google Shape;540;p63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541" name="Google Shape;541;p63"/>
          <p:cNvCxnSpPr/>
          <p:nvPr/>
        </p:nvCxnSpPr>
        <p:spPr>
          <a:xfrm rot="10800000" flipH="1">
            <a:off x="3238100" y="2445475"/>
            <a:ext cx="2629200" cy="12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63"/>
          <p:cNvSpPr/>
          <p:nvPr/>
        </p:nvSpPr>
        <p:spPr>
          <a:xfrm rot="-1590046">
            <a:off x="3998741" y="2695051"/>
            <a:ext cx="956725" cy="20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match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3" name="Google Shape;543;p63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63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5" name="Google Shape;545;p63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6" name="Google Shape;546;p63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7" name="Google Shape;547;p63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8" name="Google Shape;548;p63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9" name="Google Shape;549;p63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0" name="Google Shape;550;p63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63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2" name="Google Shape;552;p63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3" name="Google Shape;553;p63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63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Google Shape;555;p63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6" name="Google Shape;556;p63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7" name="Google Shape;557;p63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63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63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63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63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63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63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Google Shape;564;p63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63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63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63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63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307CDB-08FD-264B-B301-B5E0787A3A59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894958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4" name="Google Shape;574;p64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5" name="Google Shape;575;p64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6" name="Google Shape;576;p64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7" name="Google Shape;57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578" name="Google Shape;578;p64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79" name="Google Shape;579;p64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580" name="Google Shape;580;p64"/>
          <p:cNvCxnSpPr/>
          <p:nvPr/>
        </p:nvCxnSpPr>
        <p:spPr>
          <a:xfrm rot="10800000" flipH="1">
            <a:off x="3695300" y="3121975"/>
            <a:ext cx="2181600" cy="55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4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3,10,6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2" name="Google Shape;582;p64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3" name="Google Shape;583;p64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4" name="Google Shape;584;p64"/>
          <p:cNvSpPr/>
          <p:nvPr/>
        </p:nvSpPr>
        <p:spPr>
          <a:xfrm>
            <a:off x="5576677" y="1520204"/>
            <a:ext cx="1302924" cy="2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5" name="Google Shape;585;p64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6" name="Google Shape;586;p64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7" name="Google Shape;587;p64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64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64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64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64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2" name="Google Shape;592;p64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64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4" name="Google Shape;594;p64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Google Shape;595;p64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64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7" name="Google Shape;597;p64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64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64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64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64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64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64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64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p64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886B0B-CFE2-AA41-9E9F-A1E14D47FCF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989509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2" name="Google Shape;612;p65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" name="Google Shape;613;p65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4" name="Google Shape;614;p65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5" name="Google Shape;61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616" name="Google Shape;616;p65"/>
          <p:cNvSpPr/>
          <p:nvPr/>
        </p:nvSpPr>
        <p:spPr>
          <a:xfrm>
            <a:off x="2436801" y="3683476"/>
            <a:ext cx="608261" cy="26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17" name="Google Shape;617;p65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618" name="Google Shape;618;p65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,10,</a:t>
            </a: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9" name="Google Shape;619;p65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20" name="Google Shape;620;p65"/>
          <p:cNvCxnSpPr/>
          <p:nvPr/>
        </p:nvCxnSpPr>
        <p:spPr>
          <a:xfrm rot="10800000">
            <a:off x="3122100" y="1801225"/>
            <a:ext cx="483300" cy="18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65"/>
          <p:cNvCxnSpPr/>
          <p:nvPr/>
        </p:nvCxnSpPr>
        <p:spPr>
          <a:xfrm rot="10800000">
            <a:off x="2664925" y="1801300"/>
            <a:ext cx="505500" cy="18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65"/>
          <p:cNvCxnSpPr/>
          <p:nvPr/>
        </p:nvCxnSpPr>
        <p:spPr>
          <a:xfrm rot="10800000">
            <a:off x="3579475" y="1801125"/>
            <a:ext cx="489900" cy="18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65"/>
          <p:cNvSpPr/>
          <p:nvPr/>
        </p:nvSpPr>
        <p:spPr>
          <a:xfrm>
            <a:off x="2959813" y="2736425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65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5" name="Google Shape;625;p65"/>
          <p:cNvSpPr/>
          <p:nvPr/>
        </p:nvSpPr>
        <p:spPr>
          <a:xfrm>
            <a:off x="5576677" y="1520205"/>
            <a:ext cx="1302924" cy="26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6" name="Google Shape;626;p65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7" name="Google Shape;627;p65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65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9" name="Google Shape;629;p65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65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1" name="Google Shape;631;p65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65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Google Shape;633;p65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4" name="Google Shape;634;p65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65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6" name="Google Shape;636;p65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65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65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9" name="Google Shape;639;p65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0" name="Google Shape;640;p65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65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65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65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65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5" name="Google Shape;645;p65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Google Shape;646;p65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65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22A08E-CC35-E44A-A722-40583A094AA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82265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6"/>
          <p:cNvSpPr txBox="1">
            <a:spLocks noGrp="1"/>
          </p:cNvSpPr>
          <p:nvPr>
            <p:ph type="title" idx="4294967295"/>
          </p:nvPr>
        </p:nvSpPr>
        <p:spPr>
          <a:xfrm>
            <a:off x="234950" y="2800350"/>
            <a:ext cx="8521700" cy="831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Okay, that was a bit easy because the read and the reference exactly matched. What about if there is a sequencing error or a genetic variant in the read?</a:t>
            </a:r>
            <a:endParaRPr sz="35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83249-F17C-1A4A-8720-5A324B11D45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642439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7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58" name="Google Shape;658;p67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67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0" name="Google Shape;660;p67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TGGTC</a:t>
            </a:r>
            <a:r>
              <a:rPr lang="en" sz="21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1" name="Google Shape;66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662" name="Google Shape;662;p67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63" name="Google Shape;663;p67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664" name="Google Shape;664;p67"/>
          <p:cNvSpPr/>
          <p:nvPr/>
        </p:nvSpPr>
        <p:spPr>
          <a:xfrm>
            <a:off x="421047" y="4636763"/>
            <a:ext cx="8286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500" b="0" i="1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kmer index is used to quickly find candidate alignment locations in genome.</a:t>
            </a:r>
            <a:endParaRPr sz="26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5" name="Google Shape;665;p67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67"/>
          <p:cNvSpPr/>
          <p:nvPr/>
        </p:nvSpPr>
        <p:spPr>
          <a:xfrm>
            <a:off x="5576677" y="1504950"/>
            <a:ext cx="1302924" cy="2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7" name="Google Shape;667;p67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8" name="Google Shape;668;p67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67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67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67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2" name="Google Shape;672;p67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3" name="Google Shape;673;p67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67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67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67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7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7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67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67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67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67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67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67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p67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67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Google Shape;687;p67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8" name="Google Shape;688;p67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A66803-4DB6-DA48-8A08-A14FF6FB2DE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83611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4" name="Google Shape;694;p68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5" name="Google Shape;695;p68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6" name="Google Shape;696;p68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</a:t>
            </a:r>
            <a:r>
              <a:rPr lang="en" sz="2100" dirty="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 dirty="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97" name="Google Shape;69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698" name="Google Shape;698;p68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99" name="Google Shape;699;p68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700" name="Google Shape;700;p68"/>
          <p:cNvCxnSpPr/>
          <p:nvPr/>
        </p:nvCxnSpPr>
        <p:spPr>
          <a:xfrm rot="10800000" flipH="1">
            <a:off x="3238100" y="2445475"/>
            <a:ext cx="2590500" cy="12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1" name="Google Shape;701;p68"/>
          <p:cNvSpPr/>
          <p:nvPr/>
        </p:nvSpPr>
        <p:spPr>
          <a:xfrm rot="-1550042">
            <a:off x="3922567" y="2693672"/>
            <a:ext cx="956936" cy="20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match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2" name="Google Shape;702;p68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68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4" name="Google Shape;704;p68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68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6" name="Google Shape;706;p68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7" name="Google Shape;707;p68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68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9" name="Google Shape;709;p68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0" name="Google Shape;710;p68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68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2" name="Google Shape;712;p68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p68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68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68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68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68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8" name="Google Shape;718;p68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68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68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1" name="Google Shape;721;p68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68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68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4" name="Google Shape;724;p68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5" name="Google Shape;725;p68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68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68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632F81-DBD6-4445-8FC1-51373D7D72FA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347634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9"/>
          <p:cNvSpPr/>
          <p:nvPr/>
        </p:nvSpPr>
        <p:spPr>
          <a:xfrm>
            <a:off x="354050" y="118697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3" name="Google Shape;733;p69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4" name="Google Shape;734;p69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5" name="Google Shape;735;p69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</a:t>
            </a:r>
            <a:r>
              <a:rPr lang="en" sz="2100" dirty="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 dirty="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6" name="Google Shape;7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737" name="Google Shape;737;p69"/>
          <p:cNvSpPr/>
          <p:nvPr/>
        </p:nvSpPr>
        <p:spPr>
          <a:xfrm>
            <a:off x="2436801" y="3683476"/>
            <a:ext cx="608261" cy="26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38" name="Google Shape;738;p69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739" name="Google Shape;739;p69"/>
          <p:cNvCxnSpPr/>
          <p:nvPr/>
        </p:nvCxnSpPr>
        <p:spPr>
          <a:xfrm rot="10800000" flipH="1">
            <a:off x="3695300" y="3044875"/>
            <a:ext cx="837900" cy="6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0" name="Google Shape;740;p69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1" name="Google Shape;741;p69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2" name="Google Shape;742;p69"/>
          <p:cNvSpPr txBox="1"/>
          <p:nvPr/>
        </p:nvSpPr>
        <p:spPr>
          <a:xfrm>
            <a:off x="4138850" y="2494075"/>
            <a:ext cx="1049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sz="4300" b="1" dirty="0"/>
          </a:p>
        </p:txBody>
      </p:sp>
      <p:sp>
        <p:nvSpPr>
          <p:cNvPr id="743" name="Google Shape;743;p69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4" name="Google Shape;744;p69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5" name="Google Shape;745;p69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6" name="Google Shape;746;p69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7" name="Google Shape;747;p69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8" name="Google Shape;748;p69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69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0" name="Google Shape;750;p69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1" name="Google Shape;751;p69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2" name="Google Shape;752;p69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3" name="Google Shape;753;p69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4" name="Google Shape;754;p69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Google Shape;755;p69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6" name="Google Shape;756;p69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7" name="Google Shape;757;p69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8" name="Google Shape;758;p69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9" name="Google Shape;759;p69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0" name="Google Shape;760;p69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1" name="Google Shape;761;p69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2" name="Google Shape;762;p69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3" name="Google Shape;763;p69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DEDCD1-0CDA-EB41-8697-EF29ABA39234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70742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enerate sequence reads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458200" cy="4572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3600" dirty="0"/>
              <a:t>Generate sequence reads</a:t>
            </a:r>
          </a:p>
        </p:txBody>
      </p:sp>
      <p:sp>
        <p:nvSpPr>
          <p:cNvPr id="195" name="Fragment a genome —&gt; DNA library…"/>
          <p:cNvSpPr txBox="1">
            <a:spLocks noGrp="1"/>
          </p:cNvSpPr>
          <p:nvPr>
            <p:ph type="body" sz="half" idx="1"/>
          </p:nvPr>
        </p:nvSpPr>
        <p:spPr>
          <a:xfrm>
            <a:off x="1410485" y="1271188"/>
            <a:ext cx="7047715" cy="1456314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Fragment a genome —&gt; DNA library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PCR amplification</a:t>
            </a:r>
          </a:p>
          <a:p>
            <a:pPr marL="0" indent="0">
              <a:spcBef>
                <a:spcPts val="1055"/>
              </a:spcBef>
              <a:buNone/>
              <a:defRPr sz="2200"/>
            </a:pPr>
            <a:r>
              <a:rPr dirty="0"/>
              <a:t>Sequence reads (ends of DNA fragment for mate pairs)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2900581" y="2928384"/>
            <a:ext cx="3957875" cy="1393032"/>
            <a:chOff x="0" y="215900"/>
            <a:chExt cx="7505302" cy="2641600"/>
          </a:xfrm>
        </p:grpSpPr>
        <p:grpSp>
          <p:nvGrpSpPr>
            <p:cNvPr id="205" name="Group"/>
            <p:cNvGrpSpPr/>
            <p:nvPr/>
          </p:nvGrpSpPr>
          <p:grpSpPr>
            <a:xfrm>
              <a:off x="0" y="215900"/>
              <a:ext cx="6613898" cy="2641601"/>
              <a:chOff x="0" y="215900"/>
              <a:chExt cx="6613897" cy="2641600"/>
            </a:xfrm>
          </p:grpSpPr>
          <p:sp>
            <p:nvSpPr>
              <p:cNvPr id="196" name="Rectangle"/>
              <p:cNvSpPr/>
              <p:nvPr/>
            </p:nvSpPr>
            <p:spPr>
              <a:xfrm>
                <a:off x="0" y="812800"/>
                <a:ext cx="1975595" cy="16331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266" dirty="0"/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4356100" y="812800"/>
                <a:ext cx="1975595" cy="16331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266" dirty="0"/>
              </a:p>
            </p:txBody>
          </p:sp>
          <p:sp>
            <p:nvSpPr>
              <p:cNvPr id="198" name="Rectangle"/>
              <p:cNvSpPr/>
              <p:nvPr/>
            </p:nvSpPr>
            <p:spPr>
              <a:xfrm>
                <a:off x="1955800" y="812800"/>
                <a:ext cx="2420095" cy="163315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266" dirty="0"/>
              </a:p>
            </p:txBody>
          </p:sp>
          <p:sp>
            <p:nvSpPr>
              <p:cNvPr id="199" name="Line"/>
              <p:cNvSpPr/>
              <p:nvPr/>
            </p:nvSpPr>
            <p:spPr>
              <a:xfrm>
                <a:off x="42951" y="609600"/>
                <a:ext cx="19755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/>
                </a:pPr>
                <a:endParaRPr sz="1266" dirty="0"/>
              </a:p>
            </p:txBody>
          </p:sp>
          <p:sp>
            <p:nvSpPr>
              <p:cNvPr id="200" name="Line"/>
              <p:cNvSpPr/>
              <p:nvPr/>
            </p:nvSpPr>
            <p:spPr>
              <a:xfrm>
                <a:off x="4356100" y="609600"/>
                <a:ext cx="19755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/>
                </a:pPr>
                <a:endParaRPr sz="1266" dirty="0"/>
              </a:p>
            </p:txBody>
          </p:sp>
          <p:sp>
            <p:nvSpPr>
              <p:cNvPr id="201" name="Line"/>
              <p:cNvSpPr/>
              <p:nvPr/>
            </p:nvSpPr>
            <p:spPr>
              <a:xfrm>
                <a:off x="2003772" y="1179314"/>
                <a:ext cx="232415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/>
                </a:pPr>
                <a:endParaRPr sz="1266" dirty="0"/>
              </a:p>
            </p:txBody>
          </p:sp>
          <p:sp>
            <p:nvSpPr>
              <p:cNvPr id="202" name="Mate 1"/>
              <p:cNvSpPr/>
              <p:nvPr/>
            </p:nvSpPr>
            <p:spPr>
              <a:xfrm>
                <a:off x="875903" y="2159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160" dirty="0"/>
                  <a:t>Mate 1</a:t>
                </a:r>
              </a:p>
            </p:txBody>
          </p:sp>
          <p:sp>
            <p:nvSpPr>
              <p:cNvPr id="203" name="Mate 2"/>
              <p:cNvSpPr/>
              <p:nvPr/>
            </p:nvSpPr>
            <p:spPr>
              <a:xfrm>
                <a:off x="5343897" y="2159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160" dirty="0"/>
                  <a:t>Mate 2</a:t>
                </a:r>
              </a:p>
            </p:txBody>
          </p:sp>
          <p:sp>
            <p:nvSpPr>
              <p:cNvPr id="204" name="Insert"/>
              <p:cNvSpPr/>
              <p:nvPr/>
            </p:nvSpPr>
            <p:spPr>
              <a:xfrm>
                <a:off x="3165847" y="15875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160" dirty="0"/>
                  <a:t>Insert</a:t>
                </a:r>
              </a:p>
            </p:txBody>
          </p:sp>
        </p:grpSp>
        <p:sp>
          <p:nvSpPr>
            <p:cNvPr id="206" name="X"/>
            <p:cNvSpPr/>
            <p:nvPr/>
          </p:nvSpPr>
          <p:spPr>
            <a:xfrm>
              <a:off x="774303" y="901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633" dirty="0"/>
                <a:t>X</a:t>
              </a:r>
            </a:p>
          </p:txBody>
        </p:sp>
        <p:sp>
          <p:nvSpPr>
            <p:cNvPr id="207" name="X"/>
            <p:cNvSpPr/>
            <p:nvPr/>
          </p:nvSpPr>
          <p:spPr>
            <a:xfrm>
              <a:off x="6235302" y="901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633" dirty="0"/>
                <a:t>X</a:t>
              </a:r>
            </a:p>
          </p:txBody>
        </p:sp>
        <p:sp>
          <p:nvSpPr>
            <p:cNvPr id="208" name="X"/>
            <p:cNvSpPr/>
            <p:nvPr/>
          </p:nvSpPr>
          <p:spPr>
            <a:xfrm>
              <a:off x="4660503" y="901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633" dirty="0"/>
                <a:t>X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50F7FE-ECCA-BB47-8E39-BA12FAFA6690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38494012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/>
          <p:nvPr/>
        </p:nvSpPr>
        <p:spPr>
          <a:xfrm>
            <a:off x="444650" y="1071750"/>
            <a:ext cx="840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Thought experiment: </a:t>
            </a:r>
            <a:r>
              <a:rPr lang="en" sz="35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what is a good choice of hash size (k for k-mers) for building a hash table to facilitate sequence mapping to the human genome?</a:t>
            </a:r>
            <a:endParaRPr sz="3500" i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0BE7B-3972-D64C-BEC8-0E7CADAF3FC2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488887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1"/>
          <p:cNvSpPr txBox="1"/>
          <p:nvPr/>
        </p:nvSpPr>
        <p:spPr>
          <a:xfrm>
            <a:off x="1971900" y="1071750"/>
            <a:ext cx="520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k=1?</a:t>
            </a:r>
            <a:endParaRPr sz="7800" i="1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B73C3-53B0-9E4D-9ECF-68297AA9A56E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676958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2"/>
          <p:cNvSpPr txBox="1"/>
          <p:nvPr/>
        </p:nvSpPr>
        <p:spPr>
          <a:xfrm>
            <a:off x="0" y="107175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k=3?</a:t>
            </a:r>
            <a:r>
              <a:rPr lang="en" sz="78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(4</a:t>
            </a:r>
            <a:r>
              <a:rPr lang="en" sz="7800" baseline="30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possibilities)</a:t>
            </a:r>
            <a:endParaRPr sz="7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AAA, AAC, AAG, … , TTT</a:t>
            </a:r>
            <a:endParaRPr sz="7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EF57D-ED04-E94F-94F4-C2194B2EDA2C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714833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/>
          <p:nvPr/>
        </p:nvSpPr>
        <p:spPr>
          <a:xfrm>
            <a:off x="541350" y="1071750"/>
            <a:ext cx="845025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k=10?</a:t>
            </a:r>
            <a:endParaRPr sz="7800" b="1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r>
              <a:rPr lang="en" sz="7800" baseline="30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(1,048,576) </a:t>
            </a:r>
            <a:endParaRPr sz="7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Every one of these is present in the human genome at least once</a:t>
            </a:r>
            <a:endParaRPr sz="4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http://bmcbioinformatics.biomedcentral.com/articles/10.1186/1471-2105-9-167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1930C-89F5-9C42-8BBC-00F0AB16011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023168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297" y="424233"/>
            <a:ext cx="4150622" cy="4295034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4"/>
          <p:cNvSpPr txBox="1"/>
          <p:nvPr/>
        </p:nvSpPr>
        <p:spPr>
          <a:xfrm>
            <a:off x="71759" y="209550"/>
            <a:ext cx="4352282" cy="415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What fraction of the k-mers occurs once and only once?</a:t>
            </a:r>
          </a:p>
          <a:p>
            <a:pPr marL="1143000" lvl="1" indent="-6858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This is a p</a:t>
            </a: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roxy for how unique is the genome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It takes a pretty long k-mer to be unique in most genomes </a:t>
            </a:r>
          </a:p>
          <a:p>
            <a:pPr marL="1143000" lvl="1" indent="-685800">
              <a:buFont typeface="Courier New" panose="02070309020205020404" pitchFamily="49" charset="0"/>
              <a:buChar char="o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This example shows that  you need k&gt;50 for humans </a:t>
            </a:r>
          </a:p>
        </p:txBody>
      </p:sp>
      <p:sp>
        <p:nvSpPr>
          <p:cNvPr id="793" name="Google Shape;793;p74"/>
          <p:cNvSpPr txBox="1"/>
          <p:nvPr/>
        </p:nvSpPr>
        <p:spPr>
          <a:xfrm>
            <a:off x="2209799" y="4741074"/>
            <a:ext cx="44196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Economica"/>
                <a:ea typeface="Economica"/>
                <a:cs typeface="Economica"/>
                <a:sym typeface="Economica"/>
              </a:rPr>
              <a:t>http://genome.cshlp.org/content/20/9/1165</a:t>
            </a:r>
            <a:endParaRPr sz="1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ACBDF-23C3-F84D-809C-27475E868A47}"/>
              </a:ext>
            </a:extLst>
          </p:cNvPr>
          <p:cNvSpPr txBox="1"/>
          <p:nvPr/>
        </p:nvSpPr>
        <p:spPr>
          <a:xfrm>
            <a:off x="0" y="488189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723333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B9BF6-F026-A741-8922-C88E4A76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" y="57150"/>
            <a:ext cx="5545372" cy="4035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12672-DA32-4947-9399-E802DE7A6FE5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A4027-D365-BAFB-4178-2BF365AF14A4}"/>
              </a:ext>
            </a:extLst>
          </p:cNvPr>
          <p:cNvSpPr txBox="1"/>
          <p:nvPr/>
        </p:nvSpPr>
        <p:spPr>
          <a:xfrm>
            <a:off x="5638800" y="319694"/>
            <a:ext cx="341177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Algorithm that underlies multiple sequence alignment strategies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It was originally designed for as a data compression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The BWT transforms an input string </a:t>
            </a:r>
            <a:r>
              <a:rPr lang="en-US" sz="1700" dirty="0">
                <a:effectLst/>
                <a:latin typeface="+mj-lt"/>
              </a:rPr>
              <a:t>by permuting its characters in such a way that the inverse transform can recover the original string without using any information aside from the permuted string </a:t>
            </a:r>
            <a:r>
              <a:rPr lang="en-US" sz="17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355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699"/>
            <a:ext cx="9144000" cy="98108"/>
          </a:xfrm>
          <a:custGeom>
            <a:avLst/>
            <a:gdLst/>
            <a:ahLst/>
            <a:cxnLst/>
            <a:rect l="l" t="t" r="r" b="b"/>
            <a:pathLst>
              <a:path w="12192000" h="130809">
                <a:moveTo>
                  <a:pt x="12192000" y="0"/>
                </a:moveTo>
                <a:lnTo>
                  <a:pt x="0" y="0"/>
                </a:lnTo>
                <a:lnTo>
                  <a:pt x="0" y="130400"/>
                </a:lnTo>
                <a:lnTo>
                  <a:pt x="12192000" y="130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793" y="0"/>
            <a:ext cx="8458200" cy="628634"/>
          </a:xfrm>
          <a:prstGeom prst="rect">
            <a:avLst/>
          </a:prstGeom>
        </p:spPr>
        <p:txBody>
          <a:bodyPr vert="horz" wrap="square" lIns="0" tIns="165354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spc="-56" dirty="0"/>
              <a:t>BWA-</a:t>
            </a:r>
            <a:r>
              <a:rPr sz="3000" dirty="0"/>
              <a:t>MEM:</a:t>
            </a:r>
            <a:r>
              <a:rPr sz="3000" spc="-45" dirty="0"/>
              <a:t> </a:t>
            </a:r>
            <a:r>
              <a:rPr sz="3000" dirty="0"/>
              <a:t>never</a:t>
            </a:r>
            <a:r>
              <a:rPr sz="3000" spc="-45" dirty="0"/>
              <a:t> </a:t>
            </a:r>
            <a:r>
              <a:rPr sz="3000" dirty="0"/>
              <a:t>"published"</a:t>
            </a:r>
            <a:r>
              <a:rPr sz="3000" spc="-45" dirty="0"/>
              <a:t> </a:t>
            </a:r>
            <a:r>
              <a:rPr sz="3000" dirty="0"/>
              <a:t>;</a:t>
            </a:r>
            <a:r>
              <a:rPr sz="3000" spc="-41" dirty="0"/>
              <a:t> </a:t>
            </a:r>
            <a:r>
              <a:rPr sz="3000" dirty="0"/>
              <a:t>widely</a:t>
            </a:r>
            <a:r>
              <a:rPr sz="3000" spc="-49" dirty="0"/>
              <a:t> </a:t>
            </a:r>
            <a:r>
              <a:rPr sz="3000" spc="-8" dirty="0"/>
              <a:t>used.</a:t>
            </a:r>
            <a:endParaRPr sz="3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7112" y="3418761"/>
            <a:ext cx="5007032" cy="11551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3024" y="4573905"/>
            <a:ext cx="3507105" cy="55774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0800"/>
              </a:lnSpc>
              <a:spcBef>
                <a:spcPts val="56"/>
              </a:spcBef>
            </a:pPr>
            <a:r>
              <a:rPr spc="-8" dirty="0">
                <a:solidFill>
                  <a:srgbClr val="38761D"/>
                </a:solidFill>
                <a:latin typeface="Calibri"/>
                <a:cs typeface="Calibri"/>
              </a:rPr>
              <a:t>https://arxiv.org/pdf/1303.3997v2.pd </a:t>
            </a:r>
            <a:r>
              <a:rPr spc="-38" dirty="0">
                <a:solidFill>
                  <a:srgbClr val="38761D"/>
                </a:solidFill>
                <a:latin typeface="Calibri"/>
                <a:cs typeface="Calibri"/>
              </a:rPr>
              <a:t>f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482" y="795527"/>
            <a:ext cx="3877056" cy="25466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4893" y="1130576"/>
            <a:ext cx="3343382" cy="19922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699"/>
            <a:ext cx="9144000" cy="98108"/>
          </a:xfrm>
          <a:custGeom>
            <a:avLst/>
            <a:gdLst/>
            <a:ahLst/>
            <a:cxnLst/>
            <a:rect l="l" t="t" r="r" b="b"/>
            <a:pathLst>
              <a:path w="12192000" h="130809">
                <a:moveTo>
                  <a:pt x="12192000" y="0"/>
                </a:moveTo>
                <a:lnTo>
                  <a:pt x="0" y="0"/>
                </a:lnTo>
                <a:lnTo>
                  <a:pt x="0" y="130400"/>
                </a:lnTo>
                <a:lnTo>
                  <a:pt x="12192000" y="130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141" y="20545"/>
            <a:ext cx="3528691" cy="62132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975" spc="-60" dirty="0"/>
              <a:t>BWA-</a:t>
            </a:r>
            <a:r>
              <a:rPr sz="3975" spc="-19" dirty="0"/>
              <a:t>MEM</a:t>
            </a:r>
            <a:endParaRPr sz="397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2" y="2974086"/>
            <a:ext cx="1284732" cy="144932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03011" y="3420228"/>
            <a:ext cx="313849" cy="57150"/>
          </a:xfrm>
          <a:custGeom>
            <a:avLst/>
            <a:gdLst/>
            <a:ahLst/>
            <a:cxnLst/>
            <a:rect l="l" t="t" r="r" b="b"/>
            <a:pathLst>
              <a:path w="418464" h="76200">
                <a:moveTo>
                  <a:pt x="379901" y="38101"/>
                </a:moveTo>
                <a:lnTo>
                  <a:pt x="341800" y="76199"/>
                </a:lnTo>
                <a:lnTo>
                  <a:pt x="379900" y="57149"/>
                </a:lnTo>
                <a:lnTo>
                  <a:pt x="379901" y="38101"/>
                </a:lnTo>
                <a:close/>
              </a:path>
              <a:path w="418464" h="76200">
                <a:moveTo>
                  <a:pt x="360850" y="19050"/>
                </a:moveTo>
                <a:lnTo>
                  <a:pt x="1" y="19050"/>
                </a:lnTo>
                <a:lnTo>
                  <a:pt x="0" y="57149"/>
                </a:lnTo>
                <a:lnTo>
                  <a:pt x="360850" y="57149"/>
                </a:lnTo>
                <a:lnTo>
                  <a:pt x="379898" y="38101"/>
                </a:lnTo>
                <a:lnTo>
                  <a:pt x="360850" y="19050"/>
                </a:lnTo>
                <a:close/>
              </a:path>
              <a:path w="418464" h="76200">
                <a:moveTo>
                  <a:pt x="379901" y="19050"/>
                </a:moveTo>
                <a:lnTo>
                  <a:pt x="379901" y="57149"/>
                </a:lnTo>
                <a:lnTo>
                  <a:pt x="417997" y="38101"/>
                </a:lnTo>
                <a:lnTo>
                  <a:pt x="379901" y="19050"/>
                </a:lnTo>
                <a:close/>
              </a:path>
              <a:path w="418464" h="76200">
                <a:moveTo>
                  <a:pt x="341800" y="0"/>
                </a:moveTo>
                <a:lnTo>
                  <a:pt x="379901" y="38101"/>
                </a:lnTo>
                <a:lnTo>
                  <a:pt x="379901" y="19050"/>
                </a:lnTo>
                <a:lnTo>
                  <a:pt x="341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026988" y="3413171"/>
            <a:ext cx="313849" cy="57150"/>
          </a:xfrm>
          <a:custGeom>
            <a:avLst/>
            <a:gdLst/>
            <a:ahLst/>
            <a:cxnLst/>
            <a:rect l="l" t="t" r="r" b="b"/>
            <a:pathLst>
              <a:path w="418464" h="76200">
                <a:moveTo>
                  <a:pt x="379900" y="38099"/>
                </a:moveTo>
                <a:lnTo>
                  <a:pt x="341800" y="76199"/>
                </a:lnTo>
                <a:lnTo>
                  <a:pt x="379900" y="57149"/>
                </a:lnTo>
                <a:lnTo>
                  <a:pt x="379900" y="38099"/>
                </a:lnTo>
                <a:close/>
              </a:path>
              <a:path w="418464" h="76200">
                <a:moveTo>
                  <a:pt x="360850" y="19049"/>
                </a:moveTo>
                <a:lnTo>
                  <a:pt x="0" y="19049"/>
                </a:lnTo>
                <a:lnTo>
                  <a:pt x="0" y="57149"/>
                </a:lnTo>
                <a:lnTo>
                  <a:pt x="360850" y="57149"/>
                </a:lnTo>
                <a:lnTo>
                  <a:pt x="379900" y="38099"/>
                </a:lnTo>
                <a:lnTo>
                  <a:pt x="360850" y="19049"/>
                </a:lnTo>
                <a:close/>
              </a:path>
              <a:path w="418464" h="76200">
                <a:moveTo>
                  <a:pt x="379900" y="19049"/>
                </a:moveTo>
                <a:lnTo>
                  <a:pt x="379900" y="57149"/>
                </a:lnTo>
                <a:lnTo>
                  <a:pt x="418000" y="38099"/>
                </a:lnTo>
                <a:lnTo>
                  <a:pt x="379900" y="19049"/>
                </a:lnTo>
                <a:close/>
              </a:path>
              <a:path w="418464" h="76200">
                <a:moveTo>
                  <a:pt x="341800" y="0"/>
                </a:moveTo>
                <a:lnTo>
                  <a:pt x="379900" y="38099"/>
                </a:lnTo>
                <a:lnTo>
                  <a:pt x="379900" y="19049"/>
                </a:lnTo>
                <a:lnTo>
                  <a:pt x="341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659238" y="1718692"/>
            <a:ext cx="1422083" cy="235484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128111" marR="121920" indent="-953" algn="ctr">
              <a:lnSpc>
                <a:spcPct val="100800"/>
              </a:lnSpc>
              <a:spcBef>
                <a:spcPts val="56"/>
              </a:spcBef>
            </a:pPr>
            <a:r>
              <a:rPr spc="-8" dirty="0">
                <a:solidFill>
                  <a:srgbClr val="38761D"/>
                </a:solidFill>
                <a:latin typeface="Calibri"/>
                <a:cs typeface="Calibri"/>
              </a:rPr>
              <a:t>Unaligned </a:t>
            </a:r>
            <a:r>
              <a:rPr dirty="0">
                <a:solidFill>
                  <a:srgbClr val="38761D"/>
                </a:solidFill>
                <a:latin typeface="Calibri"/>
                <a:cs typeface="Calibri"/>
              </a:rPr>
              <a:t>Sample</a:t>
            </a:r>
            <a:r>
              <a:rPr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38761D"/>
                </a:solidFill>
                <a:latin typeface="Calibri"/>
                <a:cs typeface="Calibri"/>
              </a:rPr>
              <a:t>Data</a:t>
            </a:r>
            <a:endParaRPr>
              <a:latin typeface="Calibri"/>
              <a:cs typeface="Calibri"/>
            </a:endParaRPr>
          </a:p>
          <a:p>
            <a:pPr marL="9525" marR="3810" algn="ctr">
              <a:spcBef>
                <a:spcPts val="19"/>
              </a:spcBef>
            </a:pPr>
            <a:r>
              <a:rPr dirty="0">
                <a:solidFill>
                  <a:srgbClr val="38761D"/>
                </a:solidFill>
                <a:latin typeface="Calibri"/>
                <a:cs typeface="Calibri"/>
              </a:rPr>
              <a:t>In</a:t>
            </a:r>
            <a:r>
              <a:rPr spc="-3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pc="-23" dirty="0">
                <a:solidFill>
                  <a:srgbClr val="38761D"/>
                </a:solidFill>
                <a:latin typeface="Calibri"/>
                <a:cs typeface="Calibri"/>
              </a:rPr>
              <a:t>FASTQ</a:t>
            </a:r>
            <a:r>
              <a:rPr spc="-41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8761D"/>
                </a:solidFill>
                <a:latin typeface="Calibri"/>
                <a:cs typeface="Calibri"/>
              </a:rPr>
              <a:t>(SE</a:t>
            </a:r>
            <a:r>
              <a:rPr spc="-3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pc="-19" dirty="0">
                <a:solidFill>
                  <a:srgbClr val="38761D"/>
                </a:solidFill>
                <a:latin typeface="Calibri"/>
                <a:cs typeface="Calibri"/>
              </a:rPr>
              <a:t>or PE)</a:t>
            </a:r>
            <a:endParaRPr>
              <a:latin typeface="Calibri"/>
              <a:cs typeface="Calibri"/>
            </a:endParaRPr>
          </a:p>
          <a:p>
            <a:pPr marL="362426" marR="140018">
              <a:lnSpc>
                <a:spcPct val="101499"/>
              </a:lnSpc>
              <a:spcBef>
                <a:spcPts val="86"/>
              </a:spcBef>
            </a:pPr>
            <a:r>
              <a:rPr sz="975" spc="-8" dirty="0">
                <a:latin typeface="Consolas"/>
                <a:cs typeface="Consolas"/>
              </a:rPr>
              <a:t>@seq1 ATTCGAAACA...</a:t>
            </a:r>
            <a:endParaRPr sz="975">
              <a:latin typeface="Consolas"/>
              <a:cs typeface="Consolas"/>
            </a:endParaRPr>
          </a:p>
          <a:p>
            <a:pPr marL="362426" marR="140018">
              <a:lnSpc>
                <a:spcPct val="103099"/>
              </a:lnSpc>
            </a:pPr>
            <a:r>
              <a:rPr sz="975" spc="-38" dirty="0">
                <a:latin typeface="Consolas"/>
                <a:cs typeface="Consolas"/>
              </a:rPr>
              <a:t>+ </a:t>
            </a:r>
            <a:r>
              <a:rPr sz="975" spc="-8" dirty="0">
                <a:latin typeface="Consolas"/>
                <a:cs typeface="Consolas"/>
              </a:rPr>
              <a:t>DDED88(999...</a:t>
            </a:r>
            <a:endParaRPr sz="975">
              <a:latin typeface="Consolas"/>
              <a:cs typeface="Consolas"/>
            </a:endParaRPr>
          </a:p>
          <a:p>
            <a:pPr marL="362426" marR="140018">
              <a:lnSpc>
                <a:spcPts val="1208"/>
              </a:lnSpc>
              <a:spcBef>
                <a:spcPts val="26"/>
              </a:spcBef>
            </a:pPr>
            <a:r>
              <a:rPr sz="975" spc="-8" dirty="0">
                <a:latin typeface="Consolas"/>
                <a:cs typeface="Consolas"/>
              </a:rPr>
              <a:t>@seq2 CCCCGTTTCA...</a:t>
            </a:r>
            <a:endParaRPr sz="975">
              <a:latin typeface="Consolas"/>
              <a:cs typeface="Consolas"/>
            </a:endParaRPr>
          </a:p>
          <a:p>
            <a:pPr marL="362426" marR="140018">
              <a:lnSpc>
                <a:spcPts val="1185"/>
              </a:lnSpc>
              <a:spcBef>
                <a:spcPts val="15"/>
              </a:spcBef>
            </a:pPr>
            <a:r>
              <a:rPr sz="975" spc="-38" dirty="0">
                <a:latin typeface="Consolas"/>
                <a:cs typeface="Consolas"/>
              </a:rPr>
              <a:t>+ </a:t>
            </a:r>
            <a:r>
              <a:rPr sz="975" spc="-8" dirty="0">
                <a:latin typeface="Consolas"/>
                <a:cs typeface="Consolas"/>
              </a:rPr>
              <a:t>AAC887BBAC...</a:t>
            </a:r>
            <a:endParaRPr sz="975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65140" y="2809097"/>
            <a:ext cx="57150" cy="327184"/>
          </a:xfrm>
          <a:custGeom>
            <a:avLst/>
            <a:gdLst/>
            <a:ahLst/>
            <a:cxnLst/>
            <a:rect l="l" t="t" r="r" b="b"/>
            <a:pathLst>
              <a:path w="76200" h="436245">
                <a:moveTo>
                  <a:pt x="18945" y="378451"/>
                </a:moveTo>
                <a:lnTo>
                  <a:pt x="18943" y="397710"/>
                </a:lnTo>
                <a:lnTo>
                  <a:pt x="37679" y="435703"/>
                </a:lnTo>
                <a:lnTo>
                  <a:pt x="56938" y="397710"/>
                </a:lnTo>
                <a:lnTo>
                  <a:pt x="37993" y="397710"/>
                </a:lnTo>
                <a:lnTo>
                  <a:pt x="18945" y="378451"/>
                </a:lnTo>
                <a:close/>
              </a:path>
              <a:path w="76200" h="436245">
                <a:moveTo>
                  <a:pt x="0" y="359295"/>
                </a:moveTo>
                <a:lnTo>
                  <a:pt x="18943" y="397710"/>
                </a:lnTo>
                <a:lnTo>
                  <a:pt x="18945" y="378451"/>
                </a:lnTo>
                <a:lnTo>
                  <a:pt x="0" y="359295"/>
                </a:lnTo>
                <a:close/>
              </a:path>
              <a:path w="76200" h="436245">
                <a:moveTo>
                  <a:pt x="21029" y="0"/>
                </a:moveTo>
                <a:lnTo>
                  <a:pt x="19050" y="359295"/>
                </a:lnTo>
                <a:lnTo>
                  <a:pt x="18945" y="378451"/>
                </a:lnTo>
                <a:lnTo>
                  <a:pt x="37993" y="397710"/>
                </a:lnTo>
                <a:lnTo>
                  <a:pt x="37782" y="397710"/>
                </a:lnTo>
                <a:lnTo>
                  <a:pt x="57044" y="378660"/>
                </a:lnTo>
                <a:lnTo>
                  <a:pt x="59129" y="209"/>
                </a:lnTo>
                <a:lnTo>
                  <a:pt x="21029" y="0"/>
                </a:lnTo>
                <a:close/>
              </a:path>
              <a:path w="76200" h="436245">
                <a:moveTo>
                  <a:pt x="57044" y="378660"/>
                </a:moveTo>
                <a:lnTo>
                  <a:pt x="37782" y="397710"/>
                </a:lnTo>
                <a:lnTo>
                  <a:pt x="56939" y="397710"/>
                </a:lnTo>
                <a:lnTo>
                  <a:pt x="57044" y="378660"/>
                </a:lnTo>
                <a:close/>
              </a:path>
              <a:path w="76200" h="436245">
                <a:moveTo>
                  <a:pt x="76198" y="359716"/>
                </a:moveTo>
                <a:lnTo>
                  <a:pt x="57044" y="378660"/>
                </a:lnTo>
                <a:lnTo>
                  <a:pt x="56939" y="397710"/>
                </a:lnTo>
                <a:lnTo>
                  <a:pt x="76198" y="359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3699216" y="3163443"/>
            <a:ext cx="772954" cy="841416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9525" marR="3810" indent="40958">
              <a:lnSpc>
                <a:spcPts val="3225"/>
              </a:lnSpc>
              <a:spcBef>
                <a:spcPts val="161"/>
              </a:spcBef>
            </a:pPr>
            <a:r>
              <a:rPr sz="2700" spc="-19" dirty="0">
                <a:latin typeface="Calibri"/>
                <a:cs typeface="Calibri"/>
              </a:rPr>
              <a:t>BWA MEM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7251" y="774573"/>
            <a:ext cx="2196941" cy="191430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2865">
              <a:spcBef>
                <a:spcPts val="75"/>
              </a:spcBef>
            </a:pPr>
            <a:r>
              <a:rPr spc="-15" dirty="0">
                <a:solidFill>
                  <a:srgbClr val="38761D"/>
                </a:solidFill>
                <a:latin typeface="Calibri"/>
                <a:cs typeface="Calibri"/>
              </a:rPr>
              <a:t>Reference</a:t>
            </a:r>
            <a:r>
              <a:rPr spc="-4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38761D"/>
                </a:solidFill>
                <a:latin typeface="Calibri"/>
                <a:cs typeface="Calibri"/>
              </a:rPr>
              <a:t>genome</a:t>
            </a:r>
            <a:endParaRPr>
              <a:latin typeface="Calibri"/>
              <a:cs typeface="Calibri"/>
            </a:endParaRPr>
          </a:p>
          <a:p>
            <a:pPr marL="9525" marR="3810">
              <a:lnSpc>
                <a:spcPct val="98800"/>
              </a:lnSpc>
              <a:spcBef>
                <a:spcPts val="26"/>
              </a:spcBef>
              <a:tabLst>
                <a:tab pos="587216" algn="l"/>
              </a:tabLst>
            </a:pPr>
            <a:r>
              <a:rPr sz="975" spc="-8" dirty="0">
                <a:latin typeface="Consolas"/>
                <a:cs typeface="Consolas"/>
              </a:rPr>
              <a:t>&gt;chr1</a:t>
            </a:r>
            <a:r>
              <a:rPr sz="975" dirty="0">
                <a:latin typeface="Consolas"/>
                <a:cs typeface="Consolas"/>
              </a:rPr>
              <a:t>	</a:t>
            </a:r>
            <a:r>
              <a:rPr spc="-8" dirty="0">
                <a:solidFill>
                  <a:srgbClr val="38761D"/>
                </a:solidFill>
                <a:latin typeface="Calibri"/>
                <a:cs typeface="Calibri"/>
              </a:rPr>
              <a:t>(FASTA) </a:t>
            </a:r>
            <a:r>
              <a:rPr sz="975" spc="-8" dirty="0">
                <a:latin typeface="Consolas"/>
                <a:cs typeface="Consolas"/>
              </a:rPr>
              <a:t>TACCTCCAGGGGGCATCCTCCCCCCCAATTC GAAACACAATCGTAGCCCCTGGCACTACCTA TGTGTGTCAATTCGGAGAGAGAGAGATTCAC GAAAAAAAAGTCTGGACTCAACTAGGATACA</a:t>
            </a:r>
            <a:endParaRPr sz="975">
              <a:latin typeface="Consolas"/>
              <a:cs typeface="Consolas"/>
            </a:endParaRPr>
          </a:p>
          <a:p>
            <a:pPr marL="9525" marR="3810" algn="just">
              <a:lnSpc>
                <a:spcPct val="102299"/>
              </a:lnSpc>
              <a:spcBef>
                <a:spcPts val="8"/>
              </a:spcBef>
            </a:pPr>
            <a:r>
              <a:rPr sz="975" spc="-8" dirty="0">
                <a:latin typeface="Consolas"/>
                <a:cs typeface="Consolas"/>
              </a:rPr>
              <a:t>CACATTCGGCTACAGATACCAAAAAAAAAAA AAAAAAAATTTTCACCATTGAGGCACCACCT TCTCGTCGCTGCGTCGCTCTGCTCGCTTCGG CTAAAAATTCGCGCAATACATTCGGCTACAG ATACCAAA</a:t>
            </a:r>
            <a:endParaRPr sz="975">
              <a:latin typeface="Consolas"/>
              <a:cs typeface="Consolas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92576"/>
              </p:ext>
            </p:extLst>
          </p:nvPr>
        </p:nvGraphicFramePr>
        <p:xfrm>
          <a:off x="6062681" y="1918919"/>
          <a:ext cx="2596989" cy="627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113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sz="1000" spc="-20" dirty="0">
                          <a:latin typeface="Consolas"/>
                          <a:cs typeface="Consolas"/>
                        </a:rPr>
                        <a:t>seq1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1225"/>
                        </a:lnSpc>
                      </a:pPr>
                      <a:r>
                        <a:rPr sz="1000" spc="-25" dirty="0">
                          <a:latin typeface="Consolas"/>
                          <a:cs typeface="Consolas"/>
                        </a:rPr>
                        <a:t>99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225"/>
                        </a:lnSpc>
                      </a:pPr>
                      <a:r>
                        <a:rPr sz="1000" spc="-50" dirty="0">
                          <a:latin typeface="Consolas"/>
                          <a:cs typeface="Consolas"/>
                        </a:rPr>
                        <a:t>1</a:t>
                      </a:r>
                      <a:endParaRPr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1225"/>
                        </a:lnSpc>
                      </a:pPr>
                      <a:r>
                        <a:rPr sz="1000" spc="-10" dirty="0">
                          <a:latin typeface="Consolas"/>
                          <a:cs typeface="Consolas"/>
                        </a:rPr>
                        <a:t>3666901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1380"/>
                        </a:lnSpc>
                      </a:pPr>
                      <a:r>
                        <a:rPr sz="1000" spc="-25" dirty="0">
                          <a:latin typeface="Consolas"/>
                          <a:cs typeface="Consolas"/>
                        </a:rPr>
                        <a:t>60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380"/>
                        </a:lnSpc>
                      </a:pPr>
                      <a:r>
                        <a:rPr sz="1000" spc="-20" dirty="0">
                          <a:latin typeface="Consolas"/>
                          <a:cs typeface="Consolas"/>
                        </a:rPr>
                        <a:t>149M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1380"/>
                        </a:lnSpc>
                      </a:pPr>
                      <a:r>
                        <a:rPr sz="1000" spc="-50" dirty="0">
                          <a:latin typeface="Consolas"/>
                          <a:cs typeface="Consolas"/>
                        </a:rPr>
                        <a:t>=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1340"/>
                        </a:lnSpc>
                      </a:pPr>
                      <a:r>
                        <a:rPr sz="1000" spc="-10" dirty="0">
                          <a:latin typeface="Consolas"/>
                          <a:cs typeface="Consolas"/>
                        </a:rPr>
                        <a:t>3666935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340"/>
                        </a:lnSpc>
                      </a:pPr>
                      <a:r>
                        <a:rPr sz="1000" spc="-25" dirty="0">
                          <a:latin typeface="Consolas"/>
                          <a:cs typeface="Consolas"/>
                        </a:rPr>
                        <a:t>185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734949" y="2641855"/>
            <a:ext cx="1266825" cy="307393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9525" marR="3810">
              <a:lnSpc>
                <a:spcPct val="103099"/>
              </a:lnSpc>
              <a:spcBef>
                <a:spcPts val="38"/>
              </a:spcBef>
            </a:pPr>
            <a:r>
              <a:rPr sz="975" spc="-8" dirty="0">
                <a:latin typeface="Consolas"/>
                <a:cs typeface="Consolas"/>
              </a:rPr>
              <a:t>ATTCGAAACA... </a:t>
            </a:r>
            <a:r>
              <a:rPr sz="975" dirty="0">
                <a:latin typeface="Consolas"/>
                <a:cs typeface="Consolas"/>
              </a:rPr>
              <a:t>MC:Z:151M</a:t>
            </a:r>
            <a:r>
              <a:rPr sz="975" spc="23" dirty="0">
                <a:latin typeface="Consolas"/>
                <a:cs typeface="Consolas"/>
              </a:rPr>
              <a:t> </a:t>
            </a:r>
            <a:r>
              <a:rPr sz="975" spc="-8" dirty="0">
                <a:latin typeface="Consolas"/>
                <a:cs typeface="Consolas"/>
              </a:rPr>
              <a:t>MD:Z:149</a:t>
            </a:r>
            <a:endParaRPr sz="975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6549" y="2641855"/>
            <a:ext cx="721519" cy="307393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9525" marR="3810">
              <a:lnSpc>
                <a:spcPct val="103099"/>
              </a:lnSpc>
              <a:spcBef>
                <a:spcPts val="38"/>
              </a:spcBef>
            </a:pPr>
            <a:r>
              <a:rPr sz="975" spc="-8" dirty="0">
                <a:latin typeface="Consolas"/>
                <a:cs typeface="Consolas"/>
              </a:rPr>
              <a:t>DDED88(999 RG:Z:15-</a:t>
            </a:r>
            <a:endParaRPr sz="975" dirty="0">
              <a:latin typeface="Consolas"/>
              <a:cs typeface="Consola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659158"/>
              </p:ext>
            </p:extLst>
          </p:nvPr>
        </p:nvGraphicFramePr>
        <p:xfrm>
          <a:off x="6143659" y="3026468"/>
          <a:ext cx="2667476" cy="8440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113">
                <a:tc>
                  <a:txBody>
                    <a:bodyPr/>
                    <a:lstStyle/>
                    <a:p>
                      <a:pPr marL="31750">
                        <a:lnSpc>
                          <a:spcPts val="1225"/>
                        </a:lnSpc>
                      </a:pPr>
                      <a:r>
                        <a:rPr sz="1000" spc="-10" dirty="0">
                          <a:latin typeface="Consolas"/>
                          <a:cs typeface="Consolas"/>
                        </a:rPr>
                        <a:t>0017315_1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225"/>
                        </a:lnSpc>
                      </a:pPr>
                      <a:r>
                        <a:rPr sz="1000" spc="-10" dirty="0">
                          <a:latin typeface="Consolas"/>
                          <a:cs typeface="Consolas"/>
                        </a:rPr>
                        <a:t>NM:i:0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225"/>
                        </a:lnSpc>
                      </a:pPr>
                      <a:r>
                        <a:rPr sz="1000" spc="-10" dirty="0">
                          <a:latin typeface="Consolas"/>
                          <a:cs typeface="Consolas"/>
                        </a:rPr>
                        <a:t>MQ:i:60</a:t>
                      </a:r>
                      <a:endParaRPr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225"/>
                        </a:lnSpc>
                      </a:pPr>
                      <a:r>
                        <a:rPr sz="1000" spc="-10" dirty="0">
                          <a:latin typeface="Consolas"/>
                          <a:cs typeface="Consolas"/>
                        </a:rPr>
                        <a:t>AS:i:149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380"/>
                        </a:lnSpc>
                      </a:pPr>
                      <a:r>
                        <a:rPr sz="1000" spc="-10" dirty="0">
                          <a:latin typeface="Consolas"/>
                          <a:cs typeface="Consolas"/>
                        </a:rPr>
                        <a:t>XS:i:44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924">
                <a:tc>
                  <a:txBody>
                    <a:bodyPr/>
                    <a:lstStyle/>
                    <a:p>
                      <a:pPr marL="31750">
                        <a:lnSpc>
                          <a:spcPts val="1380"/>
                        </a:lnSpc>
                      </a:pPr>
                      <a:r>
                        <a:rPr sz="1000" spc="-20" dirty="0">
                          <a:latin typeface="Consolas"/>
                          <a:cs typeface="Consolas"/>
                        </a:rPr>
                        <a:t>seq2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380"/>
                        </a:lnSpc>
                      </a:pPr>
                      <a:r>
                        <a:rPr sz="1000" spc="-25" dirty="0">
                          <a:latin typeface="Consolas"/>
                          <a:cs typeface="Consolas"/>
                        </a:rPr>
                        <a:t>147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380"/>
                        </a:lnSpc>
                      </a:pPr>
                      <a:r>
                        <a:rPr sz="1000" spc="-50" dirty="0">
                          <a:latin typeface="Consolas"/>
                          <a:cs typeface="Consolas"/>
                        </a:rPr>
                        <a:t>1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380"/>
                        </a:lnSpc>
                      </a:pPr>
                      <a:r>
                        <a:rPr sz="1000" spc="-10" dirty="0">
                          <a:latin typeface="Consolas"/>
                          <a:cs typeface="Consolas"/>
                        </a:rPr>
                        <a:t>3666935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365"/>
                        </a:lnSpc>
                      </a:pPr>
                      <a:r>
                        <a:rPr sz="1000" spc="-25" dirty="0">
                          <a:latin typeface="Consolas"/>
                          <a:cs typeface="Consolas"/>
                        </a:rPr>
                        <a:t>60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365"/>
                        </a:lnSpc>
                      </a:pPr>
                      <a:r>
                        <a:rPr sz="1000" spc="-20" dirty="0">
                          <a:latin typeface="Consolas"/>
                          <a:cs typeface="Consolas"/>
                        </a:rPr>
                        <a:t>151M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365"/>
                        </a:lnSpc>
                      </a:pPr>
                      <a:r>
                        <a:rPr sz="1000" spc="-50" dirty="0">
                          <a:latin typeface="Consolas"/>
                          <a:cs typeface="Consolas"/>
                        </a:rPr>
                        <a:t>=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355"/>
                        </a:lnSpc>
                      </a:pPr>
                      <a:r>
                        <a:rPr sz="1000" spc="-10" dirty="0">
                          <a:latin typeface="Consolas"/>
                          <a:cs typeface="Consolas"/>
                        </a:rPr>
                        <a:t>3666901</a:t>
                      </a:r>
                      <a:endParaRPr sz="10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355"/>
                        </a:lnSpc>
                      </a:pPr>
                      <a:r>
                        <a:rPr sz="100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sz="1000" spc="-25" dirty="0">
                          <a:latin typeface="Consolas"/>
                          <a:cs typeface="Consolas"/>
                        </a:rPr>
                        <a:t>185</a:t>
                      </a:r>
                      <a:endParaRPr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734949" y="3918735"/>
            <a:ext cx="2023110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75" spc="-8" dirty="0">
                <a:latin typeface="Consolas"/>
                <a:cs typeface="Consolas"/>
              </a:rPr>
              <a:t>CCCCGTTTCA...</a:t>
            </a:r>
            <a:endParaRPr sz="975" dirty="0">
              <a:latin typeface="Consolas"/>
              <a:cs typeface="Consolas"/>
            </a:endParaRPr>
          </a:p>
          <a:p>
            <a:pPr marL="9525">
              <a:spcBef>
                <a:spcPts val="15"/>
              </a:spcBef>
              <a:tabLst>
                <a:tab pos="1380648" algn="l"/>
              </a:tabLst>
            </a:pPr>
            <a:r>
              <a:rPr sz="975" spc="-8" dirty="0">
                <a:latin typeface="Consolas"/>
                <a:cs typeface="Consolas"/>
              </a:rPr>
              <a:t>AAC887BBAC...</a:t>
            </a:r>
            <a:r>
              <a:rPr sz="975" dirty="0">
                <a:latin typeface="Consolas"/>
                <a:cs typeface="Consolas"/>
              </a:rPr>
              <a:t>	</a:t>
            </a:r>
            <a:r>
              <a:rPr sz="975" spc="-8" dirty="0">
                <a:latin typeface="Consolas"/>
                <a:cs typeface="Consolas"/>
              </a:rPr>
              <a:t>MC:Z:149M</a:t>
            </a:r>
            <a:endParaRPr sz="975" dirty="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96419" y="4244109"/>
            <a:ext cx="1266825" cy="307393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9525" marR="3810">
              <a:lnSpc>
                <a:spcPct val="103099"/>
              </a:lnSpc>
              <a:spcBef>
                <a:spcPts val="38"/>
              </a:spcBef>
              <a:tabLst>
                <a:tab pos="694849" algn="l"/>
              </a:tabLst>
            </a:pPr>
            <a:r>
              <a:rPr sz="975" dirty="0">
                <a:latin typeface="Consolas"/>
                <a:cs typeface="Consolas"/>
              </a:rPr>
              <a:t>RG:Z:15-</a:t>
            </a:r>
            <a:r>
              <a:rPr sz="975" spc="-8" dirty="0">
                <a:latin typeface="Consolas"/>
                <a:cs typeface="Consolas"/>
              </a:rPr>
              <a:t>0017315_1 MQ:i:60</a:t>
            </a:r>
            <a:r>
              <a:rPr sz="975" dirty="0">
                <a:latin typeface="Consolas"/>
                <a:cs typeface="Consolas"/>
              </a:rPr>
              <a:t>	</a:t>
            </a:r>
            <a:r>
              <a:rPr sz="975" spc="-8" dirty="0">
                <a:latin typeface="Consolas"/>
                <a:cs typeface="Consolas"/>
              </a:rPr>
              <a:t>AS:i:151</a:t>
            </a:r>
            <a:endParaRPr sz="975" dirty="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34949" y="4260669"/>
            <a:ext cx="581025" cy="456280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 marR="3810">
              <a:lnSpc>
                <a:spcPct val="99200"/>
              </a:lnSpc>
              <a:spcBef>
                <a:spcPts val="83"/>
              </a:spcBef>
            </a:pPr>
            <a:r>
              <a:rPr sz="975" spc="-8" dirty="0">
                <a:latin typeface="Consolas"/>
                <a:cs typeface="Consolas"/>
              </a:rPr>
              <a:t>MD:Z:151 NM:i:0 XS:i:59</a:t>
            </a:r>
            <a:endParaRPr sz="975" dirty="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57867" y="3430871"/>
            <a:ext cx="761524" cy="57150"/>
          </a:xfrm>
          <a:custGeom>
            <a:avLst/>
            <a:gdLst/>
            <a:ahLst/>
            <a:cxnLst/>
            <a:rect l="l" t="t" r="r" b="b"/>
            <a:pathLst>
              <a:path w="1015365" h="76200">
                <a:moveTo>
                  <a:pt x="957653" y="57356"/>
                </a:moveTo>
                <a:lnTo>
                  <a:pt x="938394" y="76194"/>
                </a:lnTo>
                <a:lnTo>
                  <a:pt x="976699" y="57567"/>
                </a:lnTo>
                <a:lnTo>
                  <a:pt x="957653" y="57356"/>
                </a:lnTo>
                <a:close/>
              </a:path>
              <a:path w="1015365" h="76200">
                <a:moveTo>
                  <a:pt x="976910" y="38519"/>
                </a:moveTo>
                <a:lnTo>
                  <a:pt x="957653" y="57356"/>
                </a:lnTo>
                <a:lnTo>
                  <a:pt x="976812" y="57567"/>
                </a:lnTo>
                <a:lnTo>
                  <a:pt x="976910" y="38519"/>
                </a:lnTo>
                <a:close/>
              </a:path>
              <a:path w="1015365" h="76200">
                <a:moveTo>
                  <a:pt x="977122" y="19469"/>
                </a:moveTo>
                <a:lnTo>
                  <a:pt x="976910" y="38519"/>
                </a:lnTo>
                <a:lnTo>
                  <a:pt x="976819" y="46788"/>
                </a:lnTo>
                <a:lnTo>
                  <a:pt x="976699" y="57567"/>
                </a:lnTo>
                <a:lnTo>
                  <a:pt x="1015010" y="38938"/>
                </a:lnTo>
                <a:lnTo>
                  <a:pt x="977122" y="19469"/>
                </a:lnTo>
                <a:close/>
              </a:path>
              <a:path w="1015365" h="76200">
                <a:moveTo>
                  <a:pt x="420" y="8689"/>
                </a:moveTo>
                <a:lnTo>
                  <a:pt x="91" y="38519"/>
                </a:lnTo>
                <a:lnTo>
                  <a:pt x="0" y="46788"/>
                </a:lnTo>
                <a:lnTo>
                  <a:pt x="957653" y="57356"/>
                </a:lnTo>
                <a:lnTo>
                  <a:pt x="976910" y="38519"/>
                </a:lnTo>
                <a:lnTo>
                  <a:pt x="958073" y="19258"/>
                </a:lnTo>
                <a:lnTo>
                  <a:pt x="420" y="8689"/>
                </a:lnTo>
                <a:close/>
              </a:path>
              <a:path w="1015365" h="76200">
                <a:moveTo>
                  <a:pt x="958073" y="19258"/>
                </a:moveTo>
                <a:lnTo>
                  <a:pt x="976913" y="38519"/>
                </a:lnTo>
                <a:lnTo>
                  <a:pt x="977121" y="19469"/>
                </a:lnTo>
                <a:lnTo>
                  <a:pt x="958073" y="19258"/>
                </a:lnTo>
                <a:close/>
              </a:path>
              <a:path w="1015365" h="76200">
                <a:moveTo>
                  <a:pt x="939234" y="0"/>
                </a:moveTo>
                <a:lnTo>
                  <a:pt x="958073" y="19258"/>
                </a:lnTo>
                <a:lnTo>
                  <a:pt x="977122" y="19469"/>
                </a:lnTo>
                <a:lnTo>
                  <a:pt x="9392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7025461" y="1034110"/>
            <a:ext cx="1408748" cy="83750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 indent="-953" algn="ctr">
              <a:lnSpc>
                <a:spcPct val="100800"/>
              </a:lnSpc>
              <a:spcBef>
                <a:spcPts val="56"/>
              </a:spcBef>
            </a:pPr>
            <a:r>
              <a:rPr spc="-8" dirty="0">
                <a:solidFill>
                  <a:srgbClr val="38761D"/>
                </a:solidFill>
                <a:latin typeface="Calibri"/>
                <a:cs typeface="Calibri"/>
              </a:rPr>
              <a:t>Aligned </a:t>
            </a:r>
            <a:r>
              <a:rPr dirty="0">
                <a:solidFill>
                  <a:srgbClr val="38761D"/>
                </a:solidFill>
                <a:latin typeface="Calibri"/>
                <a:cs typeface="Calibri"/>
              </a:rPr>
              <a:t>Sample</a:t>
            </a:r>
            <a:r>
              <a:rPr spc="-4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8761D"/>
                </a:solidFill>
                <a:latin typeface="Calibri"/>
                <a:cs typeface="Calibri"/>
              </a:rPr>
              <a:t>Data</a:t>
            </a:r>
            <a:r>
              <a:rPr spc="-49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pc="-19" dirty="0">
                <a:solidFill>
                  <a:srgbClr val="38761D"/>
                </a:solidFill>
                <a:latin typeface="Calibri"/>
                <a:cs typeface="Calibri"/>
              </a:rPr>
              <a:t>in </a:t>
            </a:r>
            <a:r>
              <a:rPr dirty="0">
                <a:solidFill>
                  <a:srgbClr val="38761D"/>
                </a:solidFill>
                <a:latin typeface="Calibri"/>
                <a:cs typeface="Calibri"/>
              </a:rPr>
              <a:t>SAM</a:t>
            </a:r>
            <a:r>
              <a:rPr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pc="-8" dirty="0">
                <a:solidFill>
                  <a:srgbClr val="38761D"/>
                </a:solidFill>
                <a:latin typeface="Calibri"/>
                <a:cs typeface="Calibri"/>
              </a:rPr>
              <a:t>format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699"/>
            <a:ext cx="9144000" cy="98108"/>
          </a:xfrm>
          <a:custGeom>
            <a:avLst/>
            <a:gdLst/>
            <a:ahLst/>
            <a:cxnLst/>
            <a:rect l="l" t="t" r="r" b="b"/>
            <a:pathLst>
              <a:path w="12192000" h="130809">
                <a:moveTo>
                  <a:pt x="12192000" y="0"/>
                </a:moveTo>
                <a:lnTo>
                  <a:pt x="0" y="0"/>
                </a:lnTo>
                <a:lnTo>
                  <a:pt x="0" y="130400"/>
                </a:lnTo>
                <a:lnTo>
                  <a:pt x="12192000" y="130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750" y="-76296"/>
            <a:ext cx="6343650" cy="62132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975" spc="-60" dirty="0"/>
              <a:t>BWA-</a:t>
            </a:r>
            <a:r>
              <a:rPr sz="3975" dirty="0"/>
              <a:t>MEM</a:t>
            </a:r>
            <a:r>
              <a:rPr sz="3975" spc="60" dirty="0"/>
              <a:t> </a:t>
            </a:r>
            <a:r>
              <a:rPr sz="3975" spc="-8" dirty="0"/>
              <a:t>workflow</a:t>
            </a:r>
            <a:endParaRPr sz="3975"/>
          </a:p>
        </p:txBody>
      </p:sp>
      <p:grpSp>
        <p:nvGrpSpPr>
          <p:cNvPr id="4" name="object 4"/>
          <p:cNvGrpSpPr/>
          <p:nvPr/>
        </p:nvGrpSpPr>
        <p:grpSpPr>
          <a:xfrm>
            <a:off x="2544976" y="1190125"/>
            <a:ext cx="2073116" cy="551021"/>
            <a:chOff x="3393300" y="1586833"/>
            <a:chExt cx="2764155" cy="734695"/>
          </a:xfrm>
        </p:grpSpPr>
        <p:sp>
          <p:nvSpPr>
            <p:cNvPr id="5" name="object 5"/>
            <p:cNvSpPr/>
            <p:nvPr/>
          </p:nvSpPr>
          <p:spPr>
            <a:xfrm>
              <a:off x="3406000" y="1599533"/>
              <a:ext cx="2738755" cy="709295"/>
            </a:xfrm>
            <a:custGeom>
              <a:avLst/>
              <a:gdLst/>
              <a:ahLst/>
              <a:cxnLst/>
              <a:rect l="l" t="t" r="r" b="b"/>
              <a:pathLst>
                <a:path w="2738754" h="709294">
                  <a:moveTo>
                    <a:pt x="2632080" y="0"/>
                  </a:moveTo>
                  <a:lnTo>
                    <a:pt x="106319" y="0"/>
                  </a:lnTo>
                  <a:lnTo>
                    <a:pt x="64935" y="8355"/>
                  </a:lnTo>
                  <a:lnTo>
                    <a:pt x="31140" y="31140"/>
                  </a:lnTo>
                  <a:lnTo>
                    <a:pt x="8355" y="64935"/>
                  </a:lnTo>
                  <a:lnTo>
                    <a:pt x="0" y="106319"/>
                  </a:lnTo>
                  <a:lnTo>
                    <a:pt x="0" y="602479"/>
                  </a:lnTo>
                  <a:lnTo>
                    <a:pt x="8355" y="643864"/>
                  </a:lnTo>
                  <a:lnTo>
                    <a:pt x="31140" y="677659"/>
                  </a:lnTo>
                  <a:lnTo>
                    <a:pt x="64935" y="700444"/>
                  </a:lnTo>
                  <a:lnTo>
                    <a:pt x="106319" y="708799"/>
                  </a:lnTo>
                  <a:lnTo>
                    <a:pt x="2632080" y="708799"/>
                  </a:lnTo>
                  <a:lnTo>
                    <a:pt x="2673464" y="700444"/>
                  </a:lnTo>
                  <a:lnTo>
                    <a:pt x="2707259" y="677659"/>
                  </a:lnTo>
                  <a:lnTo>
                    <a:pt x="2730044" y="643864"/>
                  </a:lnTo>
                  <a:lnTo>
                    <a:pt x="2738399" y="602479"/>
                  </a:lnTo>
                  <a:lnTo>
                    <a:pt x="2738399" y="106319"/>
                  </a:lnTo>
                  <a:lnTo>
                    <a:pt x="2730044" y="64935"/>
                  </a:lnTo>
                  <a:lnTo>
                    <a:pt x="2707259" y="31140"/>
                  </a:lnTo>
                  <a:lnTo>
                    <a:pt x="2673464" y="8355"/>
                  </a:lnTo>
                  <a:lnTo>
                    <a:pt x="263208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3406000" y="1599533"/>
              <a:ext cx="2738755" cy="709295"/>
            </a:xfrm>
            <a:custGeom>
              <a:avLst/>
              <a:gdLst/>
              <a:ahLst/>
              <a:cxnLst/>
              <a:rect l="l" t="t" r="r" b="b"/>
              <a:pathLst>
                <a:path w="2738754" h="709294">
                  <a:moveTo>
                    <a:pt x="0" y="106320"/>
                  </a:moveTo>
                  <a:lnTo>
                    <a:pt x="8355" y="64935"/>
                  </a:lnTo>
                  <a:lnTo>
                    <a:pt x="31140" y="31140"/>
                  </a:lnTo>
                  <a:lnTo>
                    <a:pt x="64935" y="8355"/>
                  </a:lnTo>
                  <a:lnTo>
                    <a:pt x="106319" y="0"/>
                  </a:lnTo>
                  <a:lnTo>
                    <a:pt x="2632080" y="0"/>
                  </a:lnTo>
                  <a:lnTo>
                    <a:pt x="2673464" y="8355"/>
                  </a:lnTo>
                  <a:lnTo>
                    <a:pt x="2707259" y="31140"/>
                  </a:lnTo>
                  <a:lnTo>
                    <a:pt x="2730044" y="64935"/>
                  </a:lnTo>
                  <a:lnTo>
                    <a:pt x="2738400" y="106320"/>
                  </a:lnTo>
                  <a:lnTo>
                    <a:pt x="2738400" y="602480"/>
                  </a:lnTo>
                  <a:lnTo>
                    <a:pt x="2730044" y="643864"/>
                  </a:lnTo>
                  <a:lnTo>
                    <a:pt x="2707259" y="677659"/>
                  </a:lnTo>
                  <a:lnTo>
                    <a:pt x="2673464" y="700444"/>
                  </a:lnTo>
                  <a:lnTo>
                    <a:pt x="2632080" y="708800"/>
                  </a:lnTo>
                  <a:lnTo>
                    <a:pt x="106319" y="708800"/>
                  </a:lnTo>
                  <a:lnTo>
                    <a:pt x="64935" y="700444"/>
                  </a:lnTo>
                  <a:lnTo>
                    <a:pt x="31140" y="677659"/>
                  </a:lnTo>
                  <a:lnTo>
                    <a:pt x="8355" y="643864"/>
                  </a:lnTo>
                  <a:lnTo>
                    <a:pt x="0" y="602480"/>
                  </a:lnTo>
                  <a:lnTo>
                    <a:pt x="0" y="10632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21660" y="1217295"/>
            <a:ext cx="1919288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20554" marR="3810" indent="-611505">
              <a:spcBef>
                <a:spcPts val="75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500" spc="-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BWT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FFFFFF"/>
                </a:solidFill>
                <a:latin typeface="Calibri"/>
                <a:cs typeface="Calibri"/>
              </a:rPr>
              <a:t>reference genome.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5276" y="1346453"/>
            <a:ext cx="1919288" cy="2058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275" dirty="0">
                <a:latin typeface="Consolas"/>
                <a:cs typeface="Consolas"/>
              </a:rPr>
              <a:t>$</a:t>
            </a:r>
            <a:r>
              <a:rPr sz="1275" spc="23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bwa</a:t>
            </a:r>
            <a:r>
              <a:rPr sz="1275" spc="23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index</a:t>
            </a:r>
            <a:r>
              <a:rPr sz="1275" spc="26" dirty="0">
                <a:latin typeface="Consolas"/>
                <a:cs typeface="Consolas"/>
              </a:rPr>
              <a:t> </a:t>
            </a:r>
            <a:r>
              <a:rPr sz="1275" spc="-8" dirty="0">
                <a:latin typeface="Consolas"/>
                <a:cs typeface="Consolas"/>
              </a:rPr>
              <a:t>grch38.fa</a:t>
            </a:r>
            <a:endParaRPr sz="1275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44976" y="2486262"/>
            <a:ext cx="2073116" cy="646271"/>
            <a:chOff x="3393300" y="3315016"/>
            <a:chExt cx="2764155" cy="861694"/>
          </a:xfrm>
        </p:grpSpPr>
        <p:sp>
          <p:nvSpPr>
            <p:cNvPr id="10" name="object 10"/>
            <p:cNvSpPr/>
            <p:nvPr/>
          </p:nvSpPr>
          <p:spPr>
            <a:xfrm>
              <a:off x="3406000" y="3327716"/>
              <a:ext cx="2738755" cy="836294"/>
            </a:xfrm>
            <a:custGeom>
              <a:avLst/>
              <a:gdLst/>
              <a:ahLst/>
              <a:cxnLst/>
              <a:rect l="l" t="t" r="r" b="b"/>
              <a:pathLst>
                <a:path w="2738754" h="836295">
                  <a:moveTo>
                    <a:pt x="2613000" y="0"/>
                  </a:moveTo>
                  <a:lnTo>
                    <a:pt x="125398" y="0"/>
                  </a:lnTo>
                  <a:lnTo>
                    <a:pt x="76587" y="9854"/>
                  </a:lnTo>
                  <a:lnTo>
                    <a:pt x="36728" y="36729"/>
                  </a:lnTo>
                  <a:lnTo>
                    <a:pt x="9854" y="76588"/>
                  </a:lnTo>
                  <a:lnTo>
                    <a:pt x="0" y="125399"/>
                  </a:lnTo>
                  <a:lnTo>
                    <a:pt x="0" y="710601"/>
                  </a:lnTo>
                  <a:lnTo>
                    <a:pt x="9854" y="759412"/>
                  </a:lnTo>
                  <a:lnTo>
                    <a:pt x="36728" y="799271"/>
                  </a:lnTo>
                  <a:lnTo>
                    <a:pt x="76587" y="826145"/>
                  </a:lnTo>
                  <a:lnTo>
                    <a:pt x="125398" y="836000"/>
                  </a:lnTo>
                  <a:lnTo>
                    <a:pt x="2613000" y="836000"/>
                  </a:lnTo>
                  <a:lnTo>
                    <a:pt x="2661811" y="826145"/>
                  </a:lnTo>
                  <a:lnTo>
                    <a:pt x="2701671" y="799271"/>
                  </a:lnTo>
                  <a:lnTo>
                    <a:pt x="2728544" y="759412"/>
                  </a:lnTo>
                  <a:lnTo>
                    <a:pt x="2738399" y="710601"/>
                  </a:lnTo>
                  <a:lnTo>
                    <a:pt x="2738399" y="125399"/>
                  </a:lnTo>
                  <a:lnTo>
                    <a:pt x="2728544" y="76588"/>
                  </a:lnTo>
                  <a:lnTo>
                    <a:pt x="2701670" y="36729"/>
                  </a:lnTo>
                  <a:lnTo>
                    <a:pt x="2661811" y="9854"/>
                  </a:lnTo>
                  <a:lnTo>
                    <a:pt x="261300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6000" y="3327716"/>
              <a:ext cx="2738755" cy="836294"/>
            </a:xfrm>
            <a:custGeom>
              <a:avLst/>
              <a:gdLst/>
              <a:ahLst/>
              <a:cxnLst/>
              <a:rect l="l" t="t" r="r" b="b"/>
              <a:pathLst>
                <a:path w="2738754" h="836295">
                  <a:moveTo>
                    <a:pt x="0" y="125399"/>
                  </a:moveTo>
                  <a:lnTo>
                    <a:pt x="9854" y="76588"/>
                  </a:lnTo>
                  <a:lnTo>
                    <a:pt x="36728" y="36728"/>
                  </a:lnTo>
                  <a:lnTo>
                    <a:pt x="76588" y="9854"/>
                  </a:lnTo>
                  <a:lnTo>
                    <a:pt x="125399" y="0"/>
                  </a:lnTo>
                  <a:lnTo>
                    <a:pt x="2613001" y="0"/>
                  </a:lnTo>
                  <a:lnTo>
                    <a:pt x="2661812" y="9854"/>
                  </a:lnTo>
                  <a:lnTo>
                    <a:pt x="2701671" y="36728"/>
                  </a:lnTo>
                  <a:lnTo>
                    <a:pt x="2728545" y="76588"/>
                  </a:lnTo>
                  <a:lnTo>
                    <a:pt x="2738400" y="125399"/>
                  </a:lnTo>
                  <a:lnTo>
                    <a:pt x="2738400" y="710600"/>
                  </a:lnTo>
                  <a:lnTo>
                    <a:pt x="2728545" y="759411"/>
                  </a:lnTo>
                  <a:lnTo>
                    <a:pt x="2701671" y="799271"/>
                  </a:lnTo>
                  <a:lnTo>
                    <a:pt x="2661812" y="826145"/>
                  </a:lnTo>
                  <a:lnTo>
                    <a:pt x="2613001" y="836000"/>
                  </a:lnTo>
                  <a:lnTo>
                    <a:pt x="125399" y="836000"/>
                  </a:lnTo>
                  <a:lnTo>
                    <a:pt x="76588" y="826145"/>
                  </a:lnTo>
                  <a:lnTo>
                    <a:pt x="36728" y="799271"/>
                  </a:lnTo>
                  <a:lnTo>
                    <a:pt x="9854" y="759411"/>
                  </a:lnTo>
                  <a:lnTo>
                    <a:pt x="0" y="710600"/>
                  </a:lnTo>
                  <a:lnTo>
                    <a:pt x="0" y="12539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65047" y="2561463"/>
            <a:ext cx="1832610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77190" marR="3810" indent="-368141">
              <a:spcBef>
                <a:spcPts val="75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Align</a:t>
            </a:r>
            <a:r>
              <a:rPr sz="1500" spc="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paired-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1500" spc="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3" dirty="0">
                <a:solidFill>
                  <a:srgbClr val="FFFFFF"/>
                </a:solidFill>
                <a:latin typeface="Calibri"/>
                <a:cs typeface="Calibri"/>
              </a:rPr>
              <a:t>FASTQ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500" spc="-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BWT</a:t>
            </a:r>
            <a:r>
              <a:rPr sz="1500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FFFFFF"/>
                </a:solidFill>
                <a:latin typeface="Calibri"/>
                <a:cs typeface="Calibri"/>
              </a:rPr>
              <a:t>index.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5272" y="2690622"/>
            <a:ext cx="4362450" cy="2058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275" dirty="0">
                <a:latin typeface="Consolas"/>
                <a:cs typeface="Consolas"/>
              </a:rPr>
              <a:t>$</a:t>
            </a:r>
            <a:r>
              <a:rPr sz="1275" spc="23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bwa</a:t>
            </a:r>
            <a:r>
              <a:rPr sz="1275" spc="26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mem</a:t>
            </a:r>
            <a:r>
              <a:rPr sz="1275" spc="23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-t</a:t>
            </a:r>
            <a:r>
              <a:rPr sz="1275" spc="26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16</a:t>
            </a:r>
            <a:r>
              <a:rPr sz="1275" spc="26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grch38.fa</a:t>
            </a:r>
            <a:r>
              <a:rPr sz="1275" spc="23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1.fq</a:t>
            </a:r>
            <a:r>
              <a:rPr sz="1275" spc="26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2.fq</a:t>
            </a:r>
            <a:r>
              <a:rPr sz="1275" spc="26" dirty="0">
                <a:latin typeface="Consolas"/>
                <a:cs typeface="Consolas"/>
              </a:rPr>
              <a:t> </a:t>
            </a:r>
            <a:r>
              <a:rPr sz="1275" dirty="0">
                <a:latin typeface="Consolas"/>
                <a:cs typeface="Consolas"/>
              </a:rPr>
              <a:t>&gt;</a:t>
            </a:r>
            <a:r>
              <a:rPr sz="1275" spc="23" dirty="0">
                <a:latin typeface="Consolas"/>
                <a:cs typeface="Consolas"/>
              </a:rPr>
              <a:t> </a:t>
            </a:r>
            <a:r>
              <a:rPr sz="1275" spc="-8" dirty="0">
                <a:latin typeface="Consolas"/>
                <a:cs typeface="Consolas"/>
              </a:rPr>
              <a:t>sample.sam</a:t>
            </a:r>
            <a:endParaRPr sz="1275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1249" y="2191131"/>
            <a:ext cx="1409700" cy="111113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386" marR="37148" algn="ctr">
              <a:spcBef>
                <a:spcPts val="75"/>
              </a:spcBef>
            </a:pPr>
            <a:r>
              <a:rPr sz="1500" b="1" i="1" dirty="0">
                <a:solidFill>
                  <a:srgbClr val="38761D"/>
                </a:solidFill>
                <a:latin typeface="Calibri"/>
                <a:cs typeface="Calibri"/>
              </a:rPr>
              <a:t>Output</a:t>
            </a:r>
            <a:r>
              <a:rPr sz="1500" b="1" i="1" spc="-2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500" b="1" i="1" dirty="0">
                <a:solidFill>
                  <a:srgbClr val="38761D"/>
                </a:solidFill>
                <a:latin typeface="Calibri"/>
                <a:cs typeface="Calibri"/>
              </a:rPr>
              <a:t>is</a:t>
            </a:r>
            <a:r>
              <a:rPr sz="1500" b="1" i="1" spc="-1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500" b="1" i="1" dirty="0">
                <a:solidFill>
                  <a:srgbClr val="38761D"/>
                </a:solidFill>
                <a:latin typeface="Calibri"/>
                <a:cs typeface="Calibri"/>
              </a:rPr>
              <a:t>in</a:t>
            </a:r>
            <a:r>
              <a:rPr sz="1500" b="1" i="1" spc="-19" dirty="0">
                <a:solidFill>
                  <a:srgbClr val="38761D"/>
                </a:solidFill>
                <a:latin typeface="Calibri"/>
                <a:cs typeface="Calibri"/>
              </a:rPr>
              <a:t> SAM </a:t>
            </a:r>
            <a:r>
              <a:rPr sz="1500" b="1" i="1" spc="-8" dirty="0">
                <a:solidFill>
                  <a:srgbClr val="38761D"/>
                </a:solidFill>
                <a:latin typeface="Calibri"/>
                <a:cs typeface="Calibri"/>
              </a:rPr>
              <a:t>format.</a:t>
            </a:r>
            <a:endParaRPr sz="1500">
              <a:latin typeface="Calibri"/>
              <a:cs typeface="Calibri"/>
            </a:endParaRPr>
          </a:p>
          <a:p>
            <a:pPr marL="9525" marR="3810" algn="ctr">
              <a:lnSpc>
                <a:spcPct val="99300"/>
              </a:lnSpc>
              <a:spcBef>
                <a:spcPts val="4"/>
              </a:spcBef>
            </a:pPr>
            <a:r>
              <a:rPr sz="1200" i="1" dirty="0">
                <a:solidFill>
                  <a:srgbClr val="38761D"/>
                </a:solidFill>
                <a:latin typeface="Calibri"/>
                <a:cs typeface="Calibri"/>
              </a:rPr>
              <a:t>Use</a:t>
            </a:r>
            <a:r>
              <a:rPr sz="1200" i="1" spc="-3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38761D"/>
                </a:solidFill>
                <a:latin typeface="Calibri"/>
                <a:cs typeface="Calibri"/>
              </a:rPr>
              <a:t>multiple</a:t>
            </a:r>
            <a:r>
              <a:rPr sz="1200" i="1" spc="-3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38761D"/>
                </a:solidFill>
                <a:latin typeface="Calibri"/>
                <a:cs typeface="Calibri"/>
              </a:rPr>
              <a:t>threads</a:t>
            </a:r>
            <a:r>
              <a:rPr sz="1200" i="1" spc="-2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200" i="1" spc="-19" dirty="0">
                <a:solidFill>
                  <a:srgbClr val="38761D"/>
                </a:solidFill>
                <a:latin typeface="Calibri"/>
                <a:cs typeface="Calibri"/>
              </a:rPr>
              <a:t>if </a:t>
            </a:r>
            <a:r>
              <a:rPr sz="1200" i="1" dirty="0">
                <a:solidFill>
                  <a:srgbClr val="38761D"/>
                </a:solidFill>
                <a:latin typeface="Calibri"/>
                <a:cs typeface="Calibri"/>
              </a:rPr>
              <a:t>you</a:t>
            </a:r>
            <a:r>
              <a:rPr sz="1200" i="1" spc="-1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38761D"/>
                </a:solidFill>
                <a:latin typeface="Calibri"/>
                <a:cs typeface="Calibri"/>
              </a:rPr>
              <a:t>have</a:t>
            </a:r>
            <a:r>
              <a:rPr sz="1200" i="1" spc="-19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1200" i="1" spc="-15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200" i="1" spc="-8" dirty="0">
                <a:solidFill>
                  <a:srgbClr val="38761D"/>
                </a:solidFill>
                <a:latin typeface="Calibri"/>
                <a:cs typeface="Calibri"/>
              </a:rPr>
              <a:t>computer </a:t>
            </a:r>
            <a:r>
              <a:rPr sz="1200" i="1" dirty="0">
                <a:solidFill>
                  <a:srgbClr val="38761D"/>
                </a:solidFill>
                <a:latin typeface="Calibri"/>
                <a:cs typeface="Calibri"/>
              </a:rPr>
              <a:t>with</a:t>
            </a:r>
            <a:r>
              <a:rPr sz="1200" i="1" spc="-2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38761D"/>
                </a:solidFill>
                <a:latin typeface="Calibri"/>
                <a:cs typeface="Calibri"/>
              </a:rPr>
              <a:t>multiple</a:t>
            </a:r>
            <a:r>
              <a:rPr sz="1200" i="1" spc="-2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200" i="1" spc="-15" dirty="0">
                <a:solidFill>
                  <a:srgbClr val="38761D"/>
                </a:solidFill>
                <a:latin typeface="Calibri"/>
                <a:cs typeface="Calibri"/>
              </a:rPr>
              <a:t>CPUs</a:t>
            </a:r>
            <a:r>
              <a:rPr i="1" spc="-15" dirty="0">
                <a:solidFill>
                  <a:srgbClr val="38761D"/>
                </a:solidFill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60340" y="1970897"/>
            <a:ext cx="57150" cy="327184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18945" y="378451"/>
                </a:moveTo>
                <a:lnTo>
                  <a:pt x="18943" y="397710"/>
                </a:lnTo>
                <a:lnTo>
                  <a:pt x="37679" y="435703"/>
                </a:lnTo>
                <a:lnTo>
                  <a:pt x="56938" y="397710"/>
                </a:lnTo>
                <a:lnTo>
                  <a:pt x="37993" y="397710"/>
                </a:lnTo>
                <a:lnTo>
                  <a:pt x="18945" y="378451"/>
                </a:lnTo>
                <a:close/>
              </a:path>
              <a:path w="76200" h="436244">
                <a:moveTo>
                  <a:pt x="0" y="359295"/>
                </a:moveTo>
                <a:lnTo>
                  <a:pt x="18943" y="397710"/>
                </a:lnTo>
                <a:lnTo>
                  <a:pt x="18945" y="378451"/>
                </a:lnTo>
                <a:lnTo>
                  <a:pt x="0" y="359295"/>
                </a:lnTo>
                <a:close/>
              </a:path>
              <a:path w="76200" h="436244">
                <a:moveTo>
                  <a:pt x="21029" y="0"/>
                </a:moveTo>
                <a:lnTo>
                  <a:pt x="19050" y="359295"/>
                </a:lnTo>
                <a:lnTo>
                  <a:pt x="18945" y="378451"/>
                </a:lnTo>
                <a:lnTo>
                  <a:pt x="37993" y="397710"/>
                </a:lnTo>
                <a:lnTo>
                  <a:pt x="37782" y="397710"/>
                </a:lnTo>
                <a:lnTo>
                  <a:pt x="57044" y="378660"/>
                </a:lnTo>
                <a:lnTo>
                  <a:pt x="59129" y="209"/>
                </a:lnTo>
                <a:lnTo>
                  <a:pt x="21029" y="0"/>
                </a:lnTo>
                <a:close/>
              </a:path>
              <a:path w="76200" h="436244">
                <a:moveTo>
                  <a:pt x="57044" y="378660"/>
                </a:moveTo>
                <a:lnTo>
                  <a:pt x="37782" y="397710"/>
                </a:lnTo>
                <a:lnTo>
                  <a:pt x="56939" y="397710"/>
                </a:lnTo>
                <a:lnTo>
                  <a:pt x="57044" y="378660"/>
                </a:lnTo>
                <a:close/>
              </a:path>
              <a:path w="76200" h="436244">
                <a:moveTo>
                  <a:pt x="76198" y="359716"/>
                </a:moveTo>
                <a:lnTo>
                  <a:pt x="57044" y="378660"/>
                </a:lnTo>
                <a:lnTo>
                  <a:pt x="56939" y="397710"/>
                </a:lnTo>
                <a:lnTo>
                  <a:pt x="76198" y="359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571992" y="1178433"/>
            <a:ext cx="132873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i="1" dirty="0">
                <a:solidFill>
                  <a:srgbClr val="38761D"/>
                </a:solidFill>
                <a:latin typeface="Calibri"/>
                <a:cs typeface="Calibri"/>
              </a:rPr>
              <a:t>This</a:t>
            </a:r>
            <a:r>
              <a:rPr sz="1500" b="1" i="1" spc="-2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500" b="1" i="1" spc="-8" dirty="0">
                <a:solidFill>
                  <a:srgbClr val="38761D"/>
                </a:solidFill>
                <a:latin typeface="Calibri"/>
                <a:cs typeface="Calibri"/>
              </a:rPr>
              <a:t>takes</a:t>
            </a:r>
            <a:r>
              <a:rPr sz="1500" b="1" i="1" spc="-2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500" b="1" i="1" dirty="0">
                <a:solidFill>
                  <a:srgbClr val="38761D"/>
                </a:solidFill>
                <a:latin typeface="Calibri"/>
                <a:cs typeface="Calibri"/>
              </a:rPr>
              <a:t>a</a:t>
            </a:r>
            <a:r>
              <a:rPr sz="1500" b="1" i="1" spc="-2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500" b="1" i="1" spc="-15" dirty="0">
                <a:solidFill>
                  <a:srgbClr val="38761D"/>
                </a:solidFill>
                <a:latin typeface="Calibri"/>
                <a:cs typeface="Calibri"/>
              </a:rPr>
              <a:t>long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3270" y="1407033"/>
            <a:ext cx="1466373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46735" marR="3810" indent="-537686">
              <a:spcBef>
                <a:spcPts val="75"/>
              </a:spcBef>
            </a:pPr>
            <a:r>
              <a:rPr sz="1500" b="1" i="1" dirty="0">
                <a:solidFill>
                  <a:srgbClr val="38761D"/>
                </a:solidFill>
                <a:latin typeface="Calibri"/>
                <a:cs typeface="Calibri"/>
              </a:rPr>
              <a:t>time,</a:t>
            </a:r>
            <a:r>
              <a:rPr sz="1500" b="1" i="1" spc="-19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500" b="1" i="1" dirty="0">
                <a:solidFill>
                  <a:srgbClr val="38761D"/>
                </a:solidFill>
                <a:latin typeface="Calibri"/>
                <a:cs typeface="Calibri"/>
              </a:rPr>
              <a:t>but</a:t>
            </a:r>
            <a:r>
              <a:rPr sz="1500" b="1" i="1" spc="-2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500" b="1" i="1" dirty="0">
                <a:solidFill>
                  <a:srgbClr val="38761D"/>
                </a:solidFill>
                <a:latin typeface="Calibri"/>
                <a:cs typeface="Calibri"/>
              </a:rPr>
              <a:t>you</a:t>
            </a:r>
            <a:r>
              <a:rPr sz="1500" b="1" i="1" spc="-2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500" b="1" i="1" dirty="0">
                <a:solidFill>
                  <a:srgbClr val="38761D"/>
                </a:solidFill>
                <a:latin typeface="Calibri"/>
                <a:cs typeface="Calibri"/>
              </a:rPr>
              <a:t>do</a:t>
            </a:r>
            <a:r>
              <a:rPr sz="1500" b="1" i="1" spc="-2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500" b="1" i="1" spc="-19" dirty="0">
                <a:solidFill>
                  <a:srgbClr val="38761D"/>
                </a:solidFill>
                <a:latin typeface="Calibri"/>
                <a:cs typeface="Calibri"/>
              </a:rPr>
              <a:t>it </a:t>
            </a:r>
            <a:r>
              <a:rPr sz="1500" b="1" i="1" u="sng" spc="-15" dirty="0">
                <a:solidFill>
                  <a:srgbClr val="38761D"/>
                </a:solidFill>
                <a:uFill>
                  <a:solidFill>
                    <a:srgbClr val="38761D"/>
                  </a:solidFill>
                </a:uFill>
                <a:latin typeface="Calibri"/>
                <a:cs typeface="Calibri"/>
              </a:rPr>
              <a:t>once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699"/>
            <a:ext cx="9144000" cy="98108"/>
          </a:xfrm>
          <a:custGeom>
            <a:avLst/>
            <a:gdLst/>
            <a:ahLst/>
            <a:cxnLst/>
            <a:rect l="l" t="t" r="r" b="b"/>
            <a:pathLst>
              <a:path w="12192000" h="130809">
                <a:moveTo>
                  <a:pt x="12192000" y="0"/>
                </a:moveTo>
                <a:lnTo>
                  <a:pt x="0" y="0"/>
                </a:lnTo>
                <a:lnTo>
                  <a:pt x="0" y="130400"/>
                </a:lnTo>
                <a:lnTo>
                  <a:pt x="12192000" y="130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18848"/>
            <a:ext cx="8153400" cy="62132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975" dirty="0"/>
              <a:t>Sequence</a:t>
            </a:r>
            <a:r>
              <a:rPr sz="3975" spc="-23" dirty="0"/>
              <a:t> </a:t>
            </a:r>
            <a:r>
              <a:rPr sz="3975" dirty="0"/>
              <a:t>alignment</a:t>
            </a:r>
            <a:r>
              <a:rPr sz="3975" spc="-23" dirty="0"/>
              <a:t> </a:t>
            </a:r>
            <a:r>
              <a:rPr sz="3975" spc="-8" dirty="0"/>
              <a:t>software</a:t>
            </a:r>
            <a:endParaRPr sz="397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8211" y="896294"/>
          <a:ext cx="7598093" cy="3945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0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0541">
                <a:tc>
                  <a:txBody>
                    <a:bodyPr/>
                    <a:lstStyle/>
                    <a:p>
                      <a:pPr marL="31750">
                        <a:lnSpc>
                          <a:spcPts val="3800"/>
                        </a:lnSpc>
                      </a:pPr>
                      <a:r>
                        <a:rPr sz="25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Aligner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9900">
                        <a:lnSpc>
                          <a:spcPts val="3800"/>
                        </a:lnSpc>
                      </a:pPr>
                      <a:r>
                        <a:rPr sz="25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Approach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ts val="3800"/>
                        </a:lnSpc>
                      </a:pPr>
                      <a:r>
                        <a:rPr sz="25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Applications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675" algn="ctr">
                        <a:lnSpc>
                          <a:spcPts val="3800"/>
                        </a:lnSpc>
                      </a:pPr>
                      <a:r>
                        <a:rPr sz="25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Availability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spc="-50" dirty="0">
                          <a:solidFill>
                            <a:srgbClr val="669C35"/>
                          </a:solidFill>
                          <a:latin typeface="Calibri"/>
                          <a:cs typeface="Calibri"/>
                        </a:rPr>
                        <a:t>BWA-</a:t>
                      </a:r>
                      <a:r>
                        <a:rPr sz="1800" spc="-25" dirty="0">
                          <a:solidFill>
                            <a:srgbClr val="669C35"/>
                          </a:solidFill>
                          <a:latin typeface="Calibri"/>
                          <a:cs typeface="Calibri"/>
                        </a:rPr>
                        <a:t>mem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5730" marB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Burrows-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Wheeler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573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DNA,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SE,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PE,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SV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5730" marB="0"/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open-source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57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02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spc="-10" dirty="0">
                          <a:solidFill>
                            <a:srgbClr val="669C35"/>
                          </a:solidFill>
                          <a:latin typeface="Calibri"/>
                          <a:cs typeface="Calibri"/>
                        </a:rPr>
                        <a:t>Bowtie2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019" marB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Burrows-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Wheeler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019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DNA,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SE,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PE,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SV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019" marB="0"/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open-source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5001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spc="-10" dirty="0">
                          <a:solidFill>
                            <a:srgbClr val="669C35"/>
                          </a:solidFill>
                          <a:latin typeface="Calibri"/>
                          <a:cs typeface="Calibri"/>
                        </a:rPr>
                        <a:t>Novoalign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019" marB="0"/>
                </a:tc>
                <a:tc>
                  <a:txBody>
                    <a:bodyPr/>
                    <a:lstStyle/>
                    <a:p>
                      <a:pPr marL="601980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hash-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based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019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DNA,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SE,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019" marB="0"/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free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academic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use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01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1800" spc="-10" dirty="0">
                          <a:solidFill>
                            <a:srgbClr val="669C35"/>
                          </a:solidFill>
                          <a:latin typeface="Calibri"/>
                          <a:cs typeface="Calibri"/>
                        </a:rPr>
                        <a:t>TopHat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971" marB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Burrows-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Wheeler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971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RNA-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seq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971" marB="0"/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open-source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0971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800" spc="-20" dirty="0">
                          <a:solidFill>
                            <a:srgbClr val="669C35"/>
                          </a:solidFill>
                          <a:latin typeface="Calibri"/>
                          <a:cs typeface="Calibri"/>
                        </a:rPr>
                        <a:t>STAR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0491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hash-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based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(reads)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0491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RNA-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seq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0491" marB="0"/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open-source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0491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1800" spc="-10" dirty="0">
                          <a:solidFill>
                            <a:srgbClr val="669C35"/>
                          </a:solidFill>
                          <a:latin typeface="Calibri"/>
                          <a:cs typeface="Calibri"/>
                        </a:rPr>
                        <a:t>GSNAP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hash-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based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(reads)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RNA-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seq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/>
                </a:tc>
                <a:tc>
                  <a:txBody>
                    <a:bodyPr/>
                    <a:lstStyle/>
                    <a:p>
                      <a:pPr marL="318770" algn="ctr">
                        <a:lnSpc>
                          <a:spcPct val="100000"/>
                        </a:lnSpc>
                        <a:spcBef>
                          <a:spcPts val="19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open-source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8097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5699"/>
            <a:ext cx="9144000" cy="98108"/>
          </a:xfrm>
          <a:custGeom>
            <a:avLst/>
            <a:gdLst/>
            <a:ahLst/>
            <a:cxnLst/>
            <a:rect l="l" t="t" r="r" b="b"/>
            <a:pathLst>
              <a:path w="12192000" h="130809">
                <a:moveTo>
                  <a:pt x="12192000" y="0"/>
                </a:moveTo>
                <a:lnTo>
                  <a:pt x="0" y="0"/>
                </a:lnTo>
                <a:lnTo>
                  <a:pt x="0" y="130400"/>
                </a:lnTo>
                <a:lnTo>
                  <a:pt x="12192000" y="130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819" y="0"/>
            <a:ext cx="6343650" cy="62132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975" dirty="0"/>
              <a:t>The</a:t>
            </a:r>
            <a:r>
              <a:rPr sz="3975" spc="19" dirty="0"/>
              <a:t> </a:t>
            </a:r>
            <a:r>
              <a:rPr sz="3975" spc="-8" dirty="0"/>
              <a:t>problems…</a:t>
            </a:r>
            <a:endParaRPr sz="3975" dirty="0"/>
          </a:p>
        </p:txBody>
      </p:sp>
      <p:sp>
        <p:nvSpPr>
          <p:cNvPr id="4" name="object 4"/>
          <p:cNvSpPr txBox="1"/>
          <p:nvPr/>
        </p:nvSpPr>
        <p:spPr>
          <a:xfrm>
            <a:off x="201819" y="970407"/>
            <a:ext cx="8303419" cy="3890552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84784" indent="-175259">
              <a:spcBef>
                <a:spcPts val="1695"/>
              </a:spcBef>
              <a:buSzPct val="62500"/>
              <a:buChar char="•"/>
              <a:tabLst>
                <a:tab pos="184784" algn="l"/>
                <a:tab pos="3584734" algn="l"/>
              </a:tabLst>
            </a:pP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The</a:t>
            </a:r>
            <a:r>
              <a:rPr sz="2400" spc="-41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human</a:t>
            </a:r>
            <a:r>
              <a:rPr sz="2400" spc="-3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genome</a:t>
            </a:r>
            <a:r>
              <a:rPr sz="2400" spc="-41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is</a:t>
            </a:r>
            <a:r>
              <a:rPr sz="2400" spc="-3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8761D"/>
                </a:solidFill>
                <a:latin typeface="Calibri"/>
                <a:cs typeface="Calibri"/>
              </a:rPr>
              <a:t>big.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	Oh</a:t>
            </a:r>
            <a:r>
              <a:rPr sz="2400" spc="-71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yeah,</a:t>
            </a:r>
            <a:r>
              <a:rPr sz="2400" spc="-71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it’s</a:t>
            </a:r>
            <a:r>
              <a:rPr sz="2400" spc="-71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complex</a:t>
            </a:r>
            <a:r>
              <a:rPr sz="2400" spc="-71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8761D"/>
                </a:solidFill>
                <a:latin typeface="Calibri"/>
                <a:cs typeface="Calibri"/>
              </a:rPr>
              <a:t>too.</a:t>
            </a:r>
            <a:endParaRPr sz="2400">
              <a:latin typeface="Calibri"/>
              <a:cs typeface="Calibri"/>
            </a:endParaRPr>
          </a:p>
          <a:p>
            <a:pPr marL="183356" indent="-173831">
              <a:spcBef>
                <a:spcPts val="1620"/>
              </a:spcBef>
              <a:buSzPct val="68750"/>
              <a:buChar char="•"/>
              <a:tabLst>
                <a:tab pos="183356" algn="l"/>
              </a:tabLst>
            </a:pP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Sequencers</a:t>
            </a:r>
            <a:r>
              <a:rPr sz="2400" spc="-5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can</a:t>
            </a:r>
            <a:r>
              <a:rPr sz="2400" spc="-5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produce</a:t>
            </a:r>
            <a:r>
              <a:rPr sz="2400" spc="-6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1</a:t>
            </a:r>
            <a:r>
              <a:rPr sz="2400" spc="-5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billion</a:t>
            </a:r>
            <a:r>
              <a:rPr sz="2400" spc="-5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reads</a:t>
            </a:r>
            <a:r>
              <a:rPr sz="2400" spc="-5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/</a:t>
            </a:r>
            <a:r>
              <a:rPr sz="2400" spc="-5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8761D"/>
                </a:solidFill>
                <a:latin typeface="Calibri"/>
                <a:cs typeface="Calibri"/>
              </a:rPr>
              <a:t>run.</a:t>
            </a:r>
            <a:endParaRPr sz="2400">
              <a:latin typeface="Calibri"/>
              <a:cs typeface="Calibri"/>
            </a:endParaRPr>
          </a:p>
          <a:p>
            <a:pPr marL="183356" indent="-173831">
              <a:spcBef>
                <a:spcPts val="1454"/>
              </a:spcBef>
              <a:buSzPct val="68750"/>
              <a:buChar char="•"/>
              <a:tabLst>
                <a:tab pos="183356" algn="l"/>
              </a:tabLst>
            </a:pP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But</a:t>
            </a:r>
            <a:r>
              <a:rPr sz="2400" spc="-6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they</a:t>
            </a:r>
            <a:r>
              <a:rPr sz="2400" spc="-6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make</a:t>
            </a:r>
            <a:r>
              <a:rPr sz="2400" spc="-6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38761D"/>
                </a:solidFill>
                <a:latin typeface="Calibri"/>
                <a:cs typeface="Calibri"/>
              </a:rPr>
              <a:t>mistakes.</a:t>
            </a:r>
            <a:r>
              <a:rPr sz="2400" spc="-6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spc="-8" dirty="0">
                <a:solidFill>
                  <a:srgbClr val="38761D"/>
                </a:solidFill>
                <a:latin typeface="Calibri"/>
                <a:cs typeface="Calibri"/>
              </a:rPr>
              <a:t>Frequently.</a:t>
            </a:r>
            <a:endParaRPr sz="2400">
              <a:latin typeface="Calibri"/>
              <a:cs typeface="Calibri"/>
            </a:endParaRPr>
          </a:p>
          <a:p>
            <a:pPr marL="183356" indent="-173831">
              <a:spcBef>
                <a:spcPts val="1478"/>
              </a:spcBef>
              <a:buSzPct val="68750"/>
              <a:buFont typeface="Calibri"/>
              <a:buChar char="•"/>
              <a:tabLst>
                <a:tab pos="183356" algn="l"/>
              </a:tabLst>
            </a:pPr>
            <a:r>
              <a:rPr sz="2400" b="1" spc="-8" dirty="0">
                <a:solidFill>
                  <a:srgbClr val="38761D"/>
                </a:solidFill>
                <a:latin typeface="Calibri"/>
                <a:cs typeface="Calibri"/>
              </a:rPr>
              <a:t>Accurate</a:t>
            </a:r>
            <a:r>
              <a:rPr sz="2400" b="1" spc="-6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8761D"/>
                </a:solidFill>
                <a:latin typeface="Calibri"/>
                <a:cs typeface="Calibri"/>
              </a:rPr>
              <a:t>alignment</a:t>
            </a:r>
            <a:r>
              <a:rPr sz="2400" b="1" spc="-6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8761D"/>
                </a:solidFill>
                <a:latin typeface="Calibri"/>
                <a:cs typeface="Calibri"/>
              </a:rPr>
              <a:t>takes</a:t>
            </a:r>
            <a:r>
              <a:rPr sz="2400" b="1" spc="-6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8761D"/>
                </a:solidFill>
                <a:latin typeface="Calibri"/>
                <a:cs typeface="Calibri"/>
              </a:rPr>
              <a:t>time,</a:t>
            </a:r>
            <a:r>
              <a:rPr sz="2400" b="1" spc="-6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8761D"/>
                </a:solidFill>
                <a:latin typeface="Calibri"/>
                <a:cs typeface="Calibri"/>
              </a:rPr>
              <a:t>but</a:t>
            </a:r>
            <a:r>
              <a:rPr sz="2400" b="1" spc="-6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8761D"/>
                </a:solidFill>
                <a:latin typeface="Calibri"/>
                <a:cs typeface="Calibri"/>
              </a:rPr>
              <a:t>it’s</a:t>
            </a:r>
            <a:r>
              <a:rPr sz="2400" b="1" spc="-6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8761D"/>
                </a:solidFill>
                <a:latin typeface="Calibri"/>
                <a:cs typeface="Calibri"/>
              </a:rPr>
              <a:t>worth</a:t>
            </a:r>
            <a:r>
              <a:rPr sz="2400" b="1" spc="-71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b="1" spc="-19" dirty="0">
                <a:solidFill>
                  <a:srgbClr val="38761D"/>
                </a:solidFill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  <a:p>
            <a:pPr marL="386238" lvl="1" indent="-173831">
              <a:spcBef>
                <a:spcPts val="1403"/>
              </a:spcBef>
              <a:buSzPct val="68750"/>
              <a:buChar char="•"/>
              <a:tabLst>
                <a:tab pos="386238" algn="l"/>
              </a:tabLst>
            </a:pP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Shortcuts</a:t>
            </a:r>
            <a:r>
              <a:rPr sz="2400" spc="-5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lead</a:t>
            </a:r>
            <a:r>
              <a:rPr sz="2400" spc="-49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to</a:t>
            </a:r>
            <a:r>
              <a:rPr sz="2400" spc="-49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spc="-8" dirty="0">
                <a:solidFill>
                  <a:srgbClr val="38761D"/>
                </a:solidFill>
                <a:latin typeface="Calibri"/>
                <a:cs typeface="Calibri"/>
              </a:rPr>
              <a:t>artifacts</a:t>
            </a:r>
            <a:endParaRPr sz="2400">
              <a:latin typeface="Calibri"/>
              <a:cs typeface="Calibri"/>
            </a:endParaRPr>
          </a:p>
          <a:p>
            <a:pPr marL="60008" marR="3810" indent="-50483">
              <a:lnSpc>
                <a:spcPct val="148700"/>
              </a:lnSpc>
              <a:spcBef>
                <a:spcPts val="56"/>
              </a:spcBef>
              <a:buSzPct val="68750"/>
              <a:buChar char="•"/>
              <a:tabLst>
                <a:tab pos="60008" algn="l"/>
                <a:tab pos="183356" algn="l"/>
              </a:tabLst>
            </a:pP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Alignment</a:t>
            </a:r>
            <a:r>
              <a:rPr sz="2400" spc="-6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spc="-8" dirty="0">
                <a:solidFill>
                  <a:srgbClr val="38761D"/>
                </a:solidFill>
                <a:latin typeface="Calibri"/>
                <a:cs typeface="Calibri"/>
              </a:rPr>
              <a:t>strategy</a:t>
            </a:r>
            <a:r>
              <a:rPr sz="2400" spc="-5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is</a:t>
            </a:r>
            <a:r>
              <a:rPr sz="2400" spc="-6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highly</a:t>
            </a:r>
            <a:r>
              <a:rPr sz="2400" spc="-5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nuanced,</a:t>
            </a:r>
            <a:r>
              <a:rPr sz="2400" spc="-60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depending</a:t>
            </a:r>
            <a:r>
              <a:rPr sz="2400" spc="-5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8761D"/>
                </a:solidFill>
                <a:latin typeface="Calibri"/>
                <a:cs typeface="Calibri"/>
              </a:rPr>
              <a:t>on</a:t>
            </a:r>
            <a:r>
              <a:rPr sz="2400" spc="-5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2400" spc="-8" dirty="0">
                <a:solidFill>
                  <a:srgbClr val="38761D"/>
                </a:solidFill>
                <a:latin typeface="Calibri"/>
                <a:cs typeface="Calibri"/>
              </a:rPr>
              <a:t>experimental context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42A54-78D7-3448-B3F1-3C574E27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24" y="104775"/>
            <a:ext cx="6777951" cy="493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9B76B-B5B8-894B-AD9A-5E710688C0E1}"/>
              </a:ext>
            </a:extLst>
          </p:cNvPr>
          <p:cNvSpPr txBox="1"/>
          <p:nvPr/>
        </p:nvSpPr>
        <p:spPr>
          <a:xfrm>
            <a:off x="0" y="4936495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313550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0EA9C-62ED-4342-94A6-A915C439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9550"/>
            <a:ext cx="6731888" cy="4713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4B0DCC-F114-DE4E-B95E-7652DB3CEC01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82215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89FF2E-9AE4-A058-341C-FF003921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" y="30010"/>
            <a:ext cx="6873335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586F6-BC47-3416-D5E2-6A10F12FA527}"/>
              </a:ext>
            </a:extLst>
          </p:cNvPr>
          <p:cNvSpPr txBox="1"/>
          <p:nvPr/>
        </p:nvSpPr>
        <p:spPr>
          <a:xfrm>
            <a:off x="7010400" y="3301212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https://www.youtube.com/watch?v=4n7NPk5lwbI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6E70F-0715-F830-4246-6C92B59D8185}"/>
              </a:ext>
            </a:extLst>
          </p:cNvPr>
          <p:cNvSpPr txBox="1"/>
          <p:nvPr/>
        </p:nvSpPr>
        <p:spPr>
          <a:xfrm>
            <a:off x="7162800" y="666750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Langmead </a:t>
            </a:r>
          </a:p>
          <a:p>
            <a:endParaRPr lang="en-US" dirty="0"/>
          </a:p>
          <a:p>
            <a:r>
              <a:rPr lang="en-US" dirty="0"/>
              <a:t>https://genomebiology.biomedcentral.com/articles/10.1186/gb-2009-10-3-r25</a:t>
            </a:r>
          </a:p>
        </p:txBody>
      </p:sp>
    </p:spTree>
    <p:extLst>
      <p:ext uri="{BB962C8B-B14F-4D97-AF65-F5344CB8AC3E}">
        <p14:creationId xmlns:p14="http://schemas.microsoft.com/office/powerpoint/2010/main" val="403393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1C6BC-EDC9-9347-8262-0DE30314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133350"/>
            <a:ext cx="8458200" cy="457201"/>
          </a:xfrm>
        </p:spPr>
        <p:txBody>
          <a:bodyPr>
            <a:normAutofit fontScale="90000"/>
          </a:bodyPr>
          <a:lstStyle/>
          <a:p>
            <a:r>
              <a:rPr lang="en-US" dirty="0"/>
              <a:t>Pros and Cons of BWT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3C6A6-D7CA-D942-BF38-F03328F1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035050"/>
            <a:ext cx="8204200" cy="307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19ED9-B70E-1E4B-9DE0-88527DA7F73E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233268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0D4B9-2FB1-D54B-83B8-44F37AFF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6325"/>
            <a:ext cx="6952876" cy="4933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BDF85-27DB-A443-92D0-B0B3B2628762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937139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8994E-F0B9-D840-8AE1-0EF7526C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0877"/>
            <a:ext cx="7086600" cy="50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6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520600" cy="742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We have FASTQ files. Now what?</a:t>
            </a:r>
            <a:endParaRPr sz="3600" dirty="0"/>
          </a:p>
        </p:txBody>
      </p:sp>
      <p:sp>
        <p:nvSpPr>
          <p:cNvPr id="234" name="Google Shape;234;p44"/>
          <p:cNvSpPr/>
          <p:nvPr/>
        </p:nvSpPr>
        <p:spPr>
          <a:xfrm>
            <a:off x="1219200" y="1885950"/>
            <a:ext cx="59997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8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Need to find a home for every read in the file.</a:t>
            </a:r>
            <a:endParaRPr lang="en-US"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Must get the alignment just right. Or else………problems.</a:t>
            </a:r>
            <a:endParaRPr lang="en-US"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8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Must choose the right tool for the experiment.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3B9CF-27BD-6144-A45B-38C0593E89F9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8827925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>
            <a:spLocks noGrp="1"/>
          </p:cNvSpPr>
          <p:nvPr>
            <p:ph type="title"/>
          </p:nvPr>
        </p:nvSpPr>
        <p:spPr>
          <a:xfrm>
            <a:off x="166200" y="-148412"/>
            <a:ext cx="8977800" cy="722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Problem: Half of the human genome is comprised of repeats</a:t>
            </a:r>
            <a:endParaRPr sz="2000" dirty="0"/>
          </a:p>
        </p:txBody>
      </p:sp>
      <p:sp>
        <p:nvSpPr>
          <p:cNvPr id="240" name="Google Shape;240;p45"/>
          <p:cNvSpPr txBox="1"/>
          <p:nvPr/>
        </p:nvSpPr>
        <p:spPr>
          <a:xfrm>
            <a:off x="38100" y="4535525"/>
            <a:ext cx="5556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http://www.nature.com/nrg/journal/v10/n10/pdf/nrg2640.pdf</a:t>
            </a:r>
            <a:endParaRPr sz="1000" dirty="0"/>
          </a:p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3">
            <a:alphaModFix/>
          </a:blip>
          <a:srcRect b="50305"/>
          <a:stretch/>
        </p:blipFill>
        <p:spPr>
          <a:xfrm>
            <a:off x="832200" y="766225"/>
            <a:ext cx="3332075" cy="2558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45"/>
          <p:cNvGrpSpPr/>
          <p:nvPr/>
        </p:nvGrpSpPr>
        <p:grpSpPr>
          <a:xfrm>
            <a:off x="4724075" y="1009576"/>
            <a:ext cx="4309825" cy="3525949"/>
            <a:chOff x="4724075" y="1009576"/>
            <a:chExt cx="4309825" cy="3525949"/>
          </a:xfrm>
        </p:grpSpPr>
        <p:pic>
          <p:nvPicPr>
            <p:cNvPr id="243" name="Google Shape;24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4075" y="1009576"/>
              <a:ext cx="3962725" cy="303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45"/>
            <p:cNvSpPr txBox="1"/>
            <p:nvPr/>
          </p:nvSpPr>
          <p:spPr>
            <a:xfrm>
              <a:off x="4953000" y="4314425"/>
              <a:ext cx="40809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Retrotransposons use a "copy/paste" mechanism</a:t>
              </a:r>
              <a:endParaRPr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DNA transposons use a "cut/paste" mechanism</a:t>
              </a:r>
              <a:endParaRPr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45" name="Google Shape;245;p45"/>
          <p:cNvGrpSpPr/>
          <p:nvPr/>
        </p:nvGrpSpPr>
        <p:grpSpPr>
          <a:xfrm>
            <a:off x="756000" y="3500089"/>
            <a:ext cx="4110900" cy="971361"/>
            <a:chOff x="756000" y="3500089"/>
            <a:chExt cx="4110900" cy="971361"/>
          </a:xfrm>
        </p:grpSpPr>
        <p:pic>
          <p:nvPicPr>
            <p:cNvPr id="246" name="Google Shape;24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000" y="3500089"/>
              <a:ext cx="2301975" cy="971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45"/>
            <p:cNvSpPr txBox="1"/>
            <p:nvPr/>
          </p:nvSpPr>
          <p:spPr>
            <a:xfrm>
              <a:off x="3124200" y="3743250"/>
              <a:ext cx="17427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McClintock's "jumping</a:t>
              </a:r>
              <a:endParaRPr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genes" in maize</a:t>
              </a:r>
              <a:endParaRPr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233204-FDC9-3A40-9926-9228B4BCC2B7}"/>
              </a:ext>
            </a:extLst>
          </p:cNvPr>
          <p:cNvSpPr txBox="1"/>
          <p:nvPr/>
        </p:nvSpPr>
        <p:spPr>
          <a:xfrm>
            <a:off x="20541" y="49009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2218164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>
            <a:spLocks noGrp="1"/>
          </p:cNvSpPr>
          <p:nvPr>
            <p:ph type="title"/>
          </p:nvPr>
        </p:nvSpPr>
        <p:spPr>
          <a:xfrm>
            <a:off x="0" y="-247650"/>
            <a:ext cx="88323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Problem: Half of the human genome is comprised of repeats</a:t>
            </a:r>
            <a:endParaRPr sz="2000" dirty="0"/>
          </a:p>
        </p:txBody>
      </p:sp>
      <p:sp>
        <p:nvSpPr>
          <p:cNvPr id="253" name="Google Shape;253;p46"/>
          <p:cNvSpPr/>
          <p:nvPr/>
        </p:nvSpPr>
        <p:spPr>
          <a:xfrm>
            <a:off x="3200400" y="768650"/>
            <a:ext cx="4800600" cy="41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sz="1200" b="0" i="0" u="none" strike="noStrike" cap="none" dirty="0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</a:t>
            </a:r>
            <a:endParaRPr sz="1200" b="0" i="0" u="none" strike="noStrike" cap="none" dirty="0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</a:t>
            </a:r>
            <a:endParaRPr sz="1200" b="0" i="0" u="none" strike="noStrike" cap="none" dirty="0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taaccctaaaccc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ccctaaaccctaaccc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taaccccaaccccaac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cccaaccccaaccccaaccccaaccctaacccctaaccctaaccctaacc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ctaccctaaccctaaccctaaccctaaccctaaccctaacccctaacccc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taaccctaaccctaaccctaaccctaaccctaaccctaacccctaaccct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aaccctaaccctaaccctcgcggtaccctcagccggcccgcccgcccggg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tctgacctgaggagaactgtgctccgccttcagagtaccaccgaaatctg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tgcagaggacaacgcagctccgccctcgcggtgctctccgggtctgtgct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gaggagaacgcaactccgccggcgcaggcgcagagaggcgcgccgcgccg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gcgcaggcgcagacacatgctagcgcgtcggggtggaggcgtggcgcagg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cgcagagaggcgcgccgcgccggcgcaggcgcagagacacatgctaccgc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gtccaggggtggaggcgtggcgcaggcgcagagaggcgcaccgcgccggc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gcaggcgcagagacacatgctagcgcgtccaggggtggaggcgtggcgca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ggcgcagagacgcaagcctacgggcgggggttgggggggcgtgtgttgca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ggagcaaagtcgcacggcgccgggctggggcggggggagggtggcgccgt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gcacgcgcagaaactcacgtcacggtggcgcggcgcagagacgggtagaa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46"/>
          <p:cNvSpPr/>
          <p:nvPr/>
        </p:nvSpPr>
        <p:spPr>
          <a:xfrm>
            <a:off x="-152400" y="775300"/>
            <a:ext cx="36879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1" indent="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B51A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first bit of human chromosome 1 )</a:t>
            </a:r>
            <a:endParaRPr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E9ED-5C16-C140-B8EE-8A9DD46900F9}"/>
              </a:ext>
            </a:extLst>
          </p:cNvPr>
          <p:cNvSpPr txBox="1"/>
          <p:nvPr/>
        </p:nvSpPr>
        <p:spPr>
          <a:xfrm>
            <a:off x="0" y="488189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0031949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Custom 3">
      <a:dk1>
        <a:srgbClr val="2F3124"/>
      </a:dk1>
      <a:lt1>
        <a:sysClr val="window" lastClr="FFFFFF"/>
      </a:lt1>
      <a:dk2>
        <a:srgbClr val="263D0F"/>
      </a:dk2>
      <a:lt2>
        <a:srgbClr val="F0F5E9"/>
      </a:lt2>
      <a:accent1>
        <a:srgbClr val="3F8FAB"/>
      </a:accent1>
      <a:accent2>
        <a:srgbClr val="B63712"/>
      </a:accent2>
      <a:accent3>
        <a:srgbClr val="7CBE30"/>
      </a:accent3>
      <a:accent4>
        <a:srgbClr val="751AA2"/>
      </a:accent4>
      <a:accent5>
        <a:srgbClr val="2A5D6E"/>
      </a:accent5>
      <a:accent6>
        <a:srgbClr val="EEA31F"/>
      </a:accent6>
      <a:hlink>
        <a:srgbClr val="5247FF"/>
      </a:hlink>
      <a:folHlink>
        <a:srgbClr val="6B1F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18581</TotalTime>
  <Words>3407</Words>
  <Application>Microsoft Macintosh PowerPoint</Application>
  <PresentationFormat>On-screen Show (16:9)</PresentationFormat>
  <Paragraphs>1484</Paragraphs>
  <Slides>65</Slides>
  <Notes>44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Calibri</vt:lpstr>
      <vt:lpstr>Cambria</vt:lpstr>
      <vt:lpstr>Consolas</vt:lpstr>
      <vt:lpstr>Courier New</vt:lpstr>
      <vt:lpstr>Economica</vt:lpstr>
      <vt:lpstr>Gill Sans</vt:lpstr>
      <vt:lpstr>Helvetica Neue</vt:lpstr>
      <vt:lpstr>Times New Roman</vt:lpstr>
      <vt:lpstr>Trebuchet MS</vt:lpstr>
      <vt:lpstr>Office Theme</vt:lpstr>
      <vt:lpstr>Alignment concepts </vt:lpstr>
      <vt:lpstr>Alignment is central to most genomic research</vt:lpstr>
      <vt:lpstr>Generate sequence reads</vt:lpstr>
      <vt:lpstr>Generate sequence reads</vt:lpstr>
      <vt:lpstr>Generate sequence reads</vt:lpstr>
      <vt:lpstr>The problems…</vt:lpstr>
      <vt:lpstr>We have FASTQ files. Now what?</vt:lpstr>
      <vt:lpstr>Problem: Half of the human genome is comprised of repeats</vt:lpstr>
      <vt:lpstr>Problem: Half of the human genome is comprised of repeats</vt:lpstr>
      <vt:lpstr>PowerPoint Presentation</vt:lpstr>
      <vt:lpstr>PowerPoint Presentation</vt:lpstr>
      <vt:lpstr>Best case scenario: an error-free sequencing technology</vt:lpstr>
      <vt:lpstr>Reality check. Errors happen. Frequently.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Aligning to a Reference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Okay, that was a bit easy because the read and the reference exactly matched. What about if there is a sequencing error or a genetic variant in the read?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BWA-MEM: never "published" ; widely used.</vt:lpstr>
      <vt:lpstr>BWA-MEM</vt:lpstr>
      <vt:lpstr>BWA-MEM workflow</vt:lpstr>
      <vt:lpstr>Sequence alignment software</vt:lpstr>
      <vt:lpstr>PowerPoint Presentation</vt:lpstr>
      <vt:lpstr>PowerPoint Presentation</vt:lpstr>
      <vt:lpstr>PowerPoint Presentation</vt:lpstr>
      <vt:lpstr>Pros and Cons of BWT </vt:lpstr>
      <vt:lpstr>PowerPoint Presentation</vt:lpstr>
      <vt:lpstr>PowerPoint Presentation</vt:lpstr>
    </vt:vector>
  </TitlesOfParts>
  <Company>Washington University School of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Joshua McMichael</dc:creator>
  <cp:lastModifiedBy>Gomez, Felicia</cp:lastModifiedBy>
  <cp:revision>80</cp:revision>
  <dcterms:created xsi:type="dcterms:W3CDTF">2011-04-07T14:07:37Z</dcterms:created>
  <dcterms:modified xsi:type="dcterms:W3CDTF">2025-11-11T04:41:37Z</dcterms:modified>
</cp:coreProperties>
</file>